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</p:sldIdLst>
  <p:sldSz cy="6858000" cx="12192000"/>
  <p:notesSz cx="6858000" cy="9144000"/>
  <p:embeddedFontLst>
    <p:embeddedFont>
      <p:font typeface="Roboto"/>
      <p:regular r:id="rId24"/>
      <p:bold r:id="rId25"/>
      <p:italic r:id="rId26"/>
      <p:boldItalic r:id="rId27"/>
    </p:embeddedFont>
    <p:embeddedFont>
      <p:font typeface="Inter SemiBold"/>
      <p:regular r:id="rId28"/>
      <p:bold r:id="rId29"/>
      <p:italic r:id="rId30"/>
      <p:boldItalic r:id="rId31"/>
    </p:embeddedFont>
    <p:embeddedFont>
      <p:font typeface="Inter"/>
      <p:regular r:id="rId32"/>
      <p:bold r:id="rId33"/>
      <p:italic r:id="rId34"/>
      <p:boldItalic r:id="rId35"/>
    </p:embeddedFont>
    <p:embeddedFont>
      <p:font typeface="Inter ExtraBold"/>
      <p:bold r:id="rId36"/>
      <p:boldItalic r:id="rId37"/>
    </p:embeddedFont>
    <p:embeddedFont>
      <p:font typeface="Roboto SemiBold"/>
      <p:regular r:id="rId38"/>
      <p:bold r:id="rId39"/>
      <p:italic r:id="rId40"/>
      <p:boldItalic r:id="rId41"/>
    </p:embeddedFont>
    <p:embeddedFont>
      <p:font typeface="Roboto Light"/>
      <p:regular r:id="rId42"/>
      <p:bold r:id="rId43"/>
      <p:italic r:id="rId44"/>
      <p:boldItalic r:id="rId45"/>
    </p:embeddedFont>
    <p:embeddedFont>
      <p:font typeface="Fira Code"/>
      <p:regular r:id="rId46"/>
      <p:bold r:id="rId4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7A08440-F125-49F8-BD57-8453D8FAE666}">
  <a:tblStyle styleId="{77A08440-F125-49F8-BD57-8453D8FAE666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CF4"/>
          </a:solidFill>
        </a:fill>
      </a:tcStyle>
    </a:wholeTbl>
    <a:band1H>
      <a:tcTxStyle/>
      <a:tcStyle>
        <a:fill>
          <a:solidFill>
            <a:srgbClr val="CFD7E7"/>
          </a:solidFill>
        </a:fill>
      </a:tcStyle>
    </a:band1H>
    <a:band2H>
      <a:tcTxStyle/>
    </a:band2H>
    <a:band1V>
      <a:tcTxStyle/>
      <a:tcStyle>
        <a:fill>
          <a:solidFill>
            <a:srgbClr val="CFD7E7"/>
          </a:solidFill>
        </a:fill>
      </a:tcStyle>
    </a:band1V>
    <a:band2V>
      <a:tcTxStyle/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SemiBold-italic.fntdata"/><Relationship Id="rId20" Type="http://schemas.openxmlformats.org/officeDocument/2006/relationships/slide" Target="slides/slide14.xml"/><Relationship Id="rId42" Type="http://schemas.openxmlformats.org/officeDocument/2006/relationships/font" Target="fonts/RobotoLight-regular.fntdata"/><Relationship Id="rId41" Type="http://schemas.openxmlformats.org/officeDocument/2006/relationships/font" Target="fonts/RobotoSemiBold-boldItalic.fntdata"/><Relationship Id="rId22" Type="http://schemas.openxmlformats.org/officeDocument/2006/relationships/slide" Target="slides/slide16.xml"/><Relationship Id="rId44" Type="http://schemas.openxmlformats.org/officeDocument/2006/relationships/font" Target="fonts/RobotoLight-italic.fntdata"/><Relationship Id="rId21" Type="http://schemas.openxmlformats.org/officeDocument/2006/relationships/slide" Target="slides/slide15.xml"/><Relationship Id="rId43" Type="http://schemas.openxmlformats.org/officeDocument/2006/relationships/font" Target="fonts/RobotoLight-bold.fntdata"/><Relationship Id="rId24" Type="http://schemas.openxmlformats.org/officeDocument/2006/relationships/font" Target="fonts/Roboto-regular.fntdata"/><Relationship Id="rId46" Type="http://schemas.openxmlformats.org/officeDocument/2006/relationships/font" Target="fonts/FiraCode-regular.fntdata"/><Relationship Id="rId23" Type="http://schemas.openxmlformats.org/officeDocument/2006/relationships/slide" Target="slides/slide17.xml"/><Relationship Id="rId45" Type="http://schemas.openxmlformats.org/officeDocument/2006/relationships/font" Target="fonts/RobotoLight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Roboto-italic.fntdata"/><Relationship Id="rId25" Type="http://schemas.openxmlformats.org/officeDocument/2006/relationships/font" Target="fonts/Roboto-bold.fntdata"/><Relationship Id="rId47" Type="http://schemas.openxmlformats.org/officeDocument/2006/relationships/font" Target="fonts/FiraCode-bold.fntdata"/><Relationship Id="rId28" Type="http://schemas.openxmlformats.org/officeDocument/2006/relationships/font" Target="fonts/InterSemiBold-regular.fntdata"/><Relationship Id="rId27" Type="http://schemas.openxmlformats.org/officeDocument/2006/relationships/font" Target="fonts/Roboto-bold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InterSemiBold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InterSemiBold-boldItalic.fntdata"/><Relationship Id="rId30" Type="http://schemas.openxmlformats.org/officeDocument/2006/relationships/font" Target="fonts/InterSemiBold-italic.fntdata"/><Relationship Id="rId11" Type="http://schemas.openxmlformats.org/officeDocument/2006/relationships/slide" Target="slides/slide5.xml"/><Relationship Id="rId33" Type="http://schemas.openxmlformats.org/officeDocument/2006/relationships/font" Target="fonts/Inter-bold.fntdata"/><Relationship Id="rId10" Type="http://schemas.openxmlformats.org/officeDocument/2006/relationships/slide" Target="slides/slide4.xml"/><Relationship Id="rId32" Type="http://schemas.openxmlformats.org/officeDocument/2006/relationships/font" Target="fonts/Inter-regular.fntdata"/><Relationship Id="rId13" Type="http://schemas.openxmlformats.org/officeDocument/2006/relationships/slide" Target="slides/slide7.xml"/><Relationship Id="rId35" Type="http://schemas.openxmlformats.org/officeDocument/2006/relationships/font" Target="fonts/Inter-boldItalic.fntdata"/><Relationship Id="rId12" Type="http://schemas.openxmlformats.org/officeDocument/2006/relationships/slide" Target="slides/slide6.xml"/><Relationship Id="rId34" Type="http://schemas.openxmlformats.org/officeDocument/2006/relationships/font" Target="fonts/Inter-italic.fntdata"/><Relationship Id="rId15" Type="http://schemas.openxmlformats.org/officeDocument/2006/relationships/slide" Target="slides/slide9.xml"/><Relationship Id="rId37" Type="http://schemas.openxmlformats.org/officeDocument/2006/relationships/font" Target="fonts/InterExtraBold-boldItalic.fntdata"/><Relationship Id="rId14" Type="http://schemas.openxmlformats.org/officeDocument/2006/relationships/slide" Target="slides/slide8.xml"/><Relationship Id="rId36" Type="http://schemas.openxmlformats.org/officeDocument/2006/relationships/font" Target="fonts/InterExtraBold-bold.fntdata"/><Relationship Id="rId17" Type="http://schemas.openxmlformats.org/officeDocument/2006/relationships/slide" Target="slides/slide11.xml"/><Relationship Id="rId39" Type="http://schemas.openxmlformats.org/officeDocument/2006/relationships/font" Target="fonts/RobotoSemiBold-bold.fntdata"/><Relationship Id="rId16" Type="http://schemas.openxmlformats.org/officeDocument/2006/relationships/slide" Target="slides/slide10.xml"/><Relationship Id="rId38" Type="http://schemas.openxmlformats.org/officeDocument/2006/relationships/font" Target="fonts/RobotoSemiBold-regular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" name="Google Shape;407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3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6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6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7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7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7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7.png"/><Relationship Id="rId5" Type="http://schemas.openxmlformats.org/officeDocument/2006/relationships/image" Target="../media/image55.png"/><Relationship Id="rId6" Type="http://schemas.openxmlformats.org/officeDocument/2006/relationships/image" Target="../media/image9.png"/><Relationship Id="rId7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6.png"/><Relationship Id="rId4" Type="http://schemas.openxmlformats.org/officeDocument/2006/relationships/image" Target="../media/image21.png"/><Relationship Id="rId5" Type="http://schemas.openxmlformats.org/officeDocument/2006/relationships/image" Target="../media/image3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4.png"/><Relationship Id="rId4" Type="http://schemas.openxmlformats.org/officeDocument/2006/relationships/image" Target="../media/image21.png"/><Relationship Id="rId5" Type="http://schemas.openxmlformats.org/officeDocument/2006/relationships/image" Target="../media/image33.png"/><Relationship Id="rId6" Type="http://schemas.openxmlformats.org/officeDocument/2006/relationships/image" Target="../media/image2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Relationship Id="rId4" Type="http://schemas.openxmlformats.org/officeDocument/2006/relationships/image" Target="../media/image3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7.png"/><Relationship Id="rId4" Type="http://schemas.openxmlformats.org/officeDocument/2006/relationships/image" Target="../media/image32.png"/><Relationship Id="rId5" Type="http://schemas.openxmlformats.org/officeDocument/2006/relationships/image" Target="../media/image4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png"/><Relationship Id="rId4" Type="http://schemas.openxmlformats.org/officeDocument/2006/relationships/image" Target="../media/image38.png"/><Relationship Id="rId5" Type="http://schemas.openxmlformats.org/officeDocument/2006/relationships/image" Target="../media/image36.png"/><Relationship Id="rId6" Type="http://schemas.openxmlformats.org/officeDocument/2006/relationships/image" Target="../media/image49.png"/><Relationship Id="rId7" Type="http://schemas.openxmlformats.org/officeDocument/2006/relationships/image" Target="../media/image4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png"/><Relationship Id="rId4" Type="http://schemas.openxmlformats.org/officeDocument/2006/relationships/image" Target="../media/image45.png"/><Relationship Id="rId11" Type="http://schemas.openxmlformats.org/officeDocument/2006/relationships/image" Target="../media/image51.png"/><Relationship Id="rId10" Type="http://schemas.openxmlformats.org/officeDocument/2006/relationships/image" Target="../media/image53.png"/><Relationship Id="rId9" Type="http://schemas.openxmlformats.org/officeDocument/2006/relationships/image" Target="../media/image52.png"/><Relationship Id="rId5" Type="http://schemas.openxmlformats.org/officeDocument/2006/relationships/image" Target="../media/image48.png"/><Relationship Id="rId6" Type="http://schemas.openxmlformats.org/officeDocument/2006/relationships/image" Target="../media/image44.png"/><Relationship Id="rId7" Type="http://schemas.openxmlformats.org/officeDocument/2006/relationships/image" Target="../media/image47.png"/><Relationship Id="rId8" Type="http://schemas.openxmlformats.org/officeDocument/2006/relationships/image" Target="../media/image5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5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13.png"/><Relationship Id="rId5" Type="http://schemas.openxmlformats.org/officeDocument/2006/relationships/image" Target="../media/image5.png"/><Relationship Id="rId6" Type="http://schemas.openxmlformats.org/officeDocument/2006/relationships/image" Target="../media/image18.png"/><Relationship Id="rId7" Type="http://schemas.openxmlformats.org/officeDocument/2006/relationships/image" Target="../media/image29.png"/><Relationship Id="rId8" Type="http://schemas.openxmlformats.org/officeDocument/2006/relationships/image" Target="../media/image1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20.png"/><Relationship Id="rId5" Type="http://schemas.openxmlformats.org/officeDocument/2006/relationships/image" Target="../media/image19.png"/><Relationship Id="rId6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Relationship Id="rId4" Type="http://schemas.openxmlformats.org/officeDocument/2006/relationships/image" Target="../media/image4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15.png"/><Relationship Id="rId5" Type="http://schemas.openxmlformats.org/officeDocument/2006/relationships/image" Target="../media/image14.png"/><Relationship Id="rId6" Type="http://schemas.openxmlformats.org/officeDocument/2006/relationships/image" Target="../media/image27.png"/><Relationship Id="rId7" Type="http://schemas.openxmlformats.org/officeDocument/2006/relationships/image" Target="../media/image11.png"/><Relationship Id="rId8" Type="http://schemas.openxmlformats.org/officeDocument/2006/relationships/image" Target="../media/image2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3.png"/><Relationship Id="rId4" Type="http://schemas.openxmlformats.org/officeDocument/2006/relationships/image" Target="../media/image16.png"/><Relationship Id="rId5" Type="http://schemas.openxmlformats.org/officeDocument/2006/relationships/image" Target="../media/image2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5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84" name="Google Shape;84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85" name="Google Shape;85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3"/>
          <p:cNvSpPr txBox="1"/>
          <p:nvPr/>
        </p:nvSpPr>
        <p:spPr>
          <a:xfrm>
            <a:off x="762000" y="1959471"/>
            <a:ext cx="11201400" cy="15085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400" u="none" cap="none" strike="noStrike">
                <a:solidFill>
                  <a:srgbClr val="FFFFFF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AI-Powered Job-Candidate</a:t>
            </a:r>
            <a:b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5400" u="none" cap="none" strike="noStrike">
                <a:solidFill>
                  <a:srgbClr val="FFFFFF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 Matching System</a:t>
            </a:r>
            <a:endParaRPr/>
          </a:p>
        </p:txBody>
      </p:sp>
      <p:sp>
        <p:nvSpPr>
          <p:cNvPr id="87" name="Google Shape;87;p13"/>
          <p:cNvSpPr txBox="1"/>
          <p:nvPr/>
        </p:nvSpPr>
        <p:spPr>
          <a:xfrm>
            <a:off x="762000" y="3658492"/>
            <a:ext cx="10668000" cy="487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38BDF8"/>
                </a:solidFill>
                <a:latin typeface="Roboto Light"/>
                <a:ea typeface="Roboto Light"/>
                <a:cs typeface="Roboto Light"/>
                <a:sym typeface="Roboto Light"/>
              </a:rPr>
              <a:t>Intelligent Recruitment Using LLMs, RAG &amp; Multi-Agent Architecture</a:t>
            </a:r>
            <a:endParaRPr/>
          </a:p>
        </p:txBody>
      </p:sp>
      <p:sp>
        <p:nvSpPr>
          <p:cNvPr id="88" name="Google Shape;88;p13"/>
          <p:cNvSpPr txBox="1"/>
          <p:nvPr/>
        </p:nvSpPr>
        <p:spPr>
          <a:xfrm>
            <a:off x="990600" y="4717553"/>
            <a:ext cx="2495550" cy="1809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8575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F8FAFC"/>
                </a:solidFill>
                <a:latin typeface="Roboto"/>
                <a:ea typeface="Roboto"/>
                <a:cs typeface="Roboto"/>
                <a:sym typeface="Roboto"/>
              </a:rPr>
              <a:t>Course: Advanced AI/ML Project</a:t>
            </a:r>
            <a:endParaRPr/>
          </a:p>
        </p:txBody>
      </p:sp>
      <p:sp>
        <p:nvSpPr>
          <p:cNvPr id="89" name="Google Shape;89;p13"/>
          <p:cNvSpPr txBox="1"/>
          <p:nvPr/>
        </p:nvSpPr>
        <p:spPr>
          <a:xfrm>
            <a:off x="3867150" y="4717553"/>
            <a:ext cx="1362075" cy="1809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2860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F8FAFC"/>
                </a:solidFill>
                <a:latin typeface="Roboto"/>
                <a:ea typeface="Roboto"/>
                <a:cs typeface="Roboto"/>
                <a:sym typeface="Roboto"/>
              </a:rPr>
              <a:t>Author: Niv Arad</a:t>
            </a:r>
            <a:endParaRPr/>
          </a:p>
        </p:txBody>
      </p:sp>
      <p:sp>
        <p:nvSpPr>
          <p:cNvPr id="90" name="Google Shape;90;p13"/>
          <p:cNvSpPr txBox="1"/>
          <p:nvPr/>
        </p:nvSpPr>
        <p:spPr>
          <a:xfrm>
            <a:off x="5610225" y="4717553"/>
            <a:ext cx="1590675" cy="1809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2860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F8FAFC"/>
                </a:solidFill>
                <a:latin typeface="Roboto"/>
                <a:ea typeface="Roboto"/>
                <a:cs typeface="Roboto"/>
                <a:sym typeface="Roboto"/>
              </a:rPr>
              <a:t>Date: January 2026</a:t>
            </a:r>
            <a:endParaRPr/>
          </a:p>
        </p:txBody>
      </p:sp>
      <p:pic>
        <p:nvPicPr>
          <p:cNvPr descr="image.png" id="91" name="Google Shape;91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4727078"/>
            <a:ext cx="1905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92" name="Google Shape;92;p1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867150" y="4727078"/>
            <a:ext cx="13335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93" name="Google Shape;93;p1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610225" y="4727078"/>
            <a:ext cx="133350" cy="15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277" name="Google Shape;277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278" name="Google Shape;278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1500" y="2924175"/>
            <a:ext cx="4267200" cy="1489471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22"/>
          <p:cNvSpPr txBox="1"/>
          <p:nvPr/>
        </p:nvSpPr>
        <p:spPr>
          <a:xfrm>
            <a:off x="571500" y="381000"/>
            <a:ext cx="11601450" cy="5048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150" u="none" cap="none" strike="noStrike">
                <a:solidFill>
                  <a:srgbClr val="38BDF8"/>
                </a:solidFill>
                <a:latin typeface="Inter"/>
                <a:ea typeface="Inter"/>
                <a:cs typeface="Inter"/>
                <a:sym typeface="Inter"/>
              </a:rPr>
              <a:t>Live Demo: Accounting Ops Manager</a:t>
            </a:r>
            <a:endParaRPr/>
          </a:p>
        </p:txBody>
      </p:sp>
      <p:sp>
        <p:nvSpPr>
          <p:cNvPr id="280" name="Google Shape;280;p22"/>
          <p:cNvSpPr/>
          <p:nvPr/>
        </p:nvSpPr>
        <p:spPr>
          <a:xfrm>
            <a:off x="571500" y="1009650"/>
            <a:ext cx="11049000" cy="19050"/>
          </a:xfrm>
          <a:prstGeom prst="rect">
            <a:avLst/>
          </a:prstGeom>
          <a:solidFill>
            <a:srgbClr val="38BDF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" name="Google Shape;281;p22"/>
          <p:cNvSpPr txBox="1"/>
          <p:nvPr/>
        </p:nvSpPr>
        <p:spPr>
          <a:xfrm>
            <a:off x="571500" y="1219200"/>
            <a:ext cx="4480560" cy="2762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A5F3FC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Job Requirements</a:t>
            </a:r>
            <a:endParaRPr/>
          </a:p>
        </p:txBody>
      </p:sp>
      <p:sp>
        <p:nvSpPr>
          <p:cNvPr id="282" name="Google Shape;282;p22"/>
          <p:cNvSpPr txBox="1"/>
          <p:nvPr/>
        </p:nvSpPr>
        <p:spPr>
          <a:xfrm>
            <a:off x="5219700" y="1219200"/>
            <a:ext cx="6720840" cy="2762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A5F3FC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Top 5 Matches</a:t>
            </a:r>
            <a:endParaRPr/>
          </a:p>
        </p:txBody>
      </p:sp>
      <p:graphicFrame>
        <p:nvGraphicFramePr>
          <p:cNvPr id="283" name="Google Shape;283;p22"/>
          <p:cNvGraphicFramePr/>
          <p:nvPr/>
        </p:nvGraphicFramePr>
        <p:xfrm>
          <a:off x="5219700" y="160972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{77A08440-F125-49F8-BD57-8453D8FAE666}</a:tableStyleId>
              </a:tblPr>
              <a:tblGrid>
                <a:gridCol w="1211600"/>
                <a:gridCol w="2317850"/>
                <a:gridCol w="1343325"/>
                <a:gridCol w="1528025"/>
              </a:tblGrid>
              <a:tr h="3889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50" u="none" cap="none" strike="noStrike">
                          <a:solidFill>
                            <a:srgbClr val="38BDF8"/>
                          </a:solidFill>
                          <a:latin typeface="Roboto SemiBold"/>
                          <a:ea typeface="Roboto SemiBold"/>
                          <a:cs typeface="Roboto SemiBold"/>
                          <a:sym typeface="Roboto SemiBold"/>
                        </a:rPr>
                        <a:t>Rank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F172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50" u="none" cap="none" strike="noStrike">
                          <a:solidFill>
                            <a:srgbClr val="38BDF8"/>
                          </a:solidFill>
                          <a:latin typeface="Roboto SemiBold"/>
                          <a:ea typeface="Roboto SemiBold"/>
                          <a:cs typeface="Roboto SemiBold"/>
                          <a:sym typeface="Roboto SemiBold"/>
                        </a:rPr>
                        <a:t>Candidate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F172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50" u="none" cap="none" strike="noStrike">
                          <a:solidFill>
                            <a:srgbClr val="38BDF8"/>
                          </a:solidFill>
                          <a:latin typeface="Roboto SemiBold"/>
                          <a:ea typeface="Roboto SemiBold"/>
                          <a:cs typeface="Roboto SemiBold"/>
                          <a:sym typeface="Roboto SemiBold"/>
                        </a:rPr>
                        <a:t>Score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F172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50" u="none" cap="none" strike="noStrike">
                          <a:solidFill>
                            <a:srgbClr val="38BDF8"/>
                          </a:solidFill>
                          <a:latin typeface="Roboto SemiBold"/>
                          <a:ea typeface="Roboto SemiBold"/>
                          <a:cs typeface="Roboto SemiBold"/>
                          <a:sym typeface="Roboto SemiBold"/>
                        </a:rPr>
                        <a:t>Source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F172A"/>
                    </a:solidFill>
                  </a:tcPr>
                </a:tc>
              </a:tr>
              <a:tr h="3889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50" u="none" cap="none" strike="noStrike">
                          <a:solidFill>
                            <a:srgbClr val="F8FAFC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5314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50" u="none" cap="none" strike="noStrike">
                          <a:solidFill>
                            <a:srgbClr val="F8FAFC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CPA Accountant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5314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50" u="none" cap="none" strike="noStrike">
                          <a:solidFill>
                            <a:srgbClr val="F8FAFC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64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5314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50" u="none" cap="none" strike="noStrike">
                          <a:solidFill>
                            <a:srgbClr val="F8FAFC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SQL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53146"/>
                    </a:solidFill>
                  </a:tcPr>
                </a:tc>
              </a:tr>
              <a:tr h="3889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50" u="none" cap="none" strike="noStrike">
                          <a:solidFill>
                            <a:srgbClr val="F8FAFC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50" u="none" cap="none" strike="noStrike">
                          <a:solidFill>
                            <a:srgbClr val="F8FAFC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Sr Accountant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50" u="none" cap="none" strike="noStrike">
                          <a:solidFill>
                            <a:srgbClr val="F8FAFC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63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50" u="none" cap="none" strike="noStrike">
                          <a:solidFill>
                            <a:srgbClr val="F8FAFC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SQL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89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50" u="none" cap="none" strike="noStrike">
                          <a:solidFill>
                            <a:srgbClr val="F8FAFC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5314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50" u="none" cap="none" strike="noStrike">
                          <a:solidFill>
                            <a:srgbClr val="F8FAFC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Sr Accountant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5314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50" u="none" cap="none" strike="noStrike">
                          <a:solidFill>
                            <a:srgbClr val="F8FAFC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62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5314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50" u="none" cap="none" strike="noStrike">
                          <a:solidFill>
                            <a:srgbClr val="F8FAFC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SQL+Vec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53146"/>
                    </a:solidFill>
                  </a:tcPr>
                </a:tc>
              </a:tr>
              <a:tr h="3889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50" u="none" cap="none" strike="noStrike">
                          <a:solidFill>
                            <a:srgbClr val="F8FAFC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50" u="none" cap="none" strike="noStrike">
                          <a:solidFill>
                            <a:srgbClr val="F8FAFC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Staff Acct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50" u="none" cap="none" strike="noStrike">
                          <a:solidFill>
                            <a:srgbClr val="F8FAFC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61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50" u="none" cap="none" strike="noStrike">
                          <a:solidFill>
                            <a:srgbClr val="F8FAFC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SQL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89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50" u="none" cap="none" strike="noStrike">
                          <a:solidFill>
                            <a:srgbClr val="F8FAFC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5314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50" u="none" cap="none" strike="noStrike">
                          <a:solidFill>
                            <a:srgbClr val="F8FAFC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Sr Accountant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5314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50" u="none" cap="none" strike="noStrike">
                          <a:solidFill>
                            <a:srgbClr val="F8FAFC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60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5314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50" u="none" cap="none" strike="noStrike">
                          <a:solidFill>
                            <a:srgbClr val="F8FAFC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SQL+Vec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53146"/>
                    </a:solidFill>
                  </a:tcPr>
                </a:tc>
              </a:tr>
            </a:tbl>
          </a:graphicData>
        </a:graphic>
      </p:graphicFrame>
      <p:sp>
        <p:nvSpPr>
          <p:cNvPr id="284" name="Google Shape;284;p22"/>
          <p:cNvSpPr txBox="1"/>
          <p:nvPr/>
        </p:nvSpPr>
        <p:spPr>
          <a:xfrm>
            <a:off x="5219700" y="4086225"/>
            <a:ext cx="6400800" cy="487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1430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200" u="none" cap="none" strike="noStrike">
                <a:solidFill>
                  <a:srgbClr val="CBD5E1"/>
                </a:solidFill>
                <a:latin typeface="Roboto"/>
                <a:ea typeface="Roboto"/>
                <a:cs typeface="Roboto"/>
                <a:sym typeface="Roboto"/>
              </a:rPr>
              <a:t>Insight:</a:t>
            </a:r>
            <a:r>
              <a:rPr b="0" i="0" lang="en-US" sz="1200" u="none" cap="none" strike="noStrike">
                <a:solidFill>
                  <a:srgbClr val="CBD5E1"/>
                </a:solidFill>
                <a:latin typeface="Roboto"/>
                <a:ea typeface="Roboto"/>
                <a:cs typeface="Roboto"/>
                <a:sym typeface="Roboto"/>
              </a:rPr>
              <a:t> Moderate scores (60-64) because candidates missed "Regulatory Compliance". System correctly identified gaps.</a:t>
            </a:r>
            <a:endParaRPr/>
          </a:p>
        </p:txBody>
      </p:sp>
      <p:sp>
        <p:nvSpPr>
          <p:cNvPr id="285" name="Google Shape;285;p22"/>
          <p:cNvSpPr txBox="1"/>
          <p:nvPr/>
        </p:nvSpPr>
        <p:spPr>
          <a:xfrm>
            <a:off x="714375" y="3067050"/>
            <a:ext cx="3981450" cy="2437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200" u="none" cap="none" strike="noStrike">
                <a:solidFill>
                  <a:srgbClr val="CBD5E1"/>
                </a:solidFill>
                <a:latin typeface="Roboto"/>
                <a:ea typeface="Roboto"/>
                <a:cs typeface="Roboto"/>
                <a:sym typeface="Roboto"/>
              </a:rPr>
              <a:t>Statistics:</a:t>
            </a:r>
            <a:endParaRPr/>
          </a:p>
        </p:txBody>
      </p:sp>
      <p:sp>
        <p:nvSpPr>
          <p:cNvPr id="286" name="Google Shape;286;p22"/>
          <p:cNvSpPr/>
          <p:nvPr/>
        </p:nvSpPr>
        <p:spPr>
          <a:xfrm>
            <a:off x="5219700" y="1985962"/>
            <a:ext cx="1211609" cy="9525"/>
          </a:xfrm>
          <a:prstGeom prst="rect">
            <a:avLst/>
          </a:prstGeom>
          <a:solidFill>
            <a:srgbClr val="33415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7" name="Google Shape;287;p22"/>
          <p:cNvSpPr/>
          <p:nvPr/>
        </p:nvSpPr>
        <p:spPr>
          <a:xfrm>
            <a:off x="6431309" y="1985962"/>
            <a:ext cx="2317849" cy="9525"/>
          </a:xfrm>
          <a:prstGeom prst="rect">
            <a:avLst/>
          </a:prstGeom>
          <a:solidFill>
            <a:srgbClr val="33415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Google Shape;288;p22"/>
          <p:cNvSpPr/>
          <p:nvPr/>
        </p:nvSpPr>
        <p:spPr>
          <a:xfrm>
            <a:off x="8749158" y="1985962"/>
            <a:ext cx="1343322" cy="9525"/>
          </a:xfrm>
          <a:prstGeom prst="rect">
            <a:avLst/>
          </a:prstGeom>
          <a:solidFill>
            <a:srgbClr val="33415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" name="Google Shape;289;p22"/>
          <p:cNvSpPr/>
          <p:nvPr/>
        </p:nvSpPr>
        <p:spPr>
          <a:xfrm>
            <a:off x="10092481" y="1985962"/>
            <a:ext cx="1528018" cy="9525"/>
          </a:xfrm>
          <a:prstGeom prst="rect">
            <a:avLst/>
          </a:prstGeom>
          <a:solidFill>
            <a:srgbClr val="33415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mage.png" id="290" name="Google Shape;290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219700" y="4124325"/>
            <a:ext cx="114300" cy="152400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22"/>
          <p:cNvSpPr txBox="1"/>
          <p:nvPr/>
        </p:nvSpPr>
        <p:spPr>
          <a:xfrm>
            <a:off x="1047750" y="3367980"/>
            <a:ext cx="3648075" cy="2437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CBD5E1"/>
                </a:solidFill>
                <a:latin typeface="Roboto"/>
                <a:ea typeface="Roboto"/>
                <a:cs typeface="Roboto"/>
                <a:sym typeface="Roboto"/>
              </a:rPr>
              <a:t>SQL Matches: 19</a:t>
            </a:r>
            <a:endParaRPr/>
          </a:p>
        </p:txBody>
      </p:sp>
      <p:sp>
        <p:nvSpPr>
          <p:cNvPr id="292" name="Google Shape;292;p22"/>
          <p:cNvSpPr txBox="1"/>
          <p:nvPr/>
        </p:nvSpPr>
        <p:spPr>
          <a:xfrm>
            <a:off x="1047750" y="3668910"/>
            <a:ext cx="3648075" cy="2437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CBD5E1"/>
                </a:solidFill>
                <a:latin typeface="Roboto"/>
                <a:ea typeface="Roboto"/>
                <a:cs typeface="Roboto"/>
                <a:sym typeface="Roboto"/>
              </a:rPr>
              <a:t>Vector Matches: 20</a:t>
            </a:r>
            <a:endParaRPr/>
          </a:p>
        </p:txBody>
      </p:sp>
      <p:sp>
        <p:nvSpPr>
          <p:cNvPr id="293" name="Google Shape;293;p22"/>
          <p:cNvSpPr txBox="1"/>
          <p:nvPr/>
        </p:nvSpPr>
        <p:spPr>
          <a:xfrm>
            <a:off x="1047750" y="3969841"/>
            <a:ext cx="3648075" cy="2437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CBD5E1"/>
                </a:solidFill>
                <a:latin typeface="Roboto"/>
                <a:ea typeface="Roboto"/>
                <a:cs typeface="Roboto"/>
                <a:sym typeface="Roboto"/>
              </a:rPr>
              <a:t>Dual Matches: 4</a:t>
            </a:r>
            <a:endParaRPr/>
          </a:p>
        </p:txBody>
      </p:sp>
      <p:sp>
        <p:nvSpPr>
          <p:cNvPr id="294" name="Google Shape;294;p22"/>
          <p:cNvSpPr/>
          <p:nvPr/>
        </p:nvSpPr>
        <p:spPr>
          <a:xfrm>
            <a:off x="5219700" y="2376487"/>
            <a:ext cx="1211609" cy="9525"/>
          </a:xfrm>
          <a:prstGeom prst="rect">
            <a:avLst/>
          </a:prstGeom>
          <a:solidFill>
            <a:srgbClr val="33415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5" name="Google Shape;295;p22"/>
          <p:cNvSpPr/>
          <p:nvPr/>
        </p:nvSpPr>
        <p:spPr>
          <a:xfrm>
            <a:off x="6431309" y="2376487"/>
            <a:ext cx="2317849" cy="9525"/>
          </a:xfrm>
          <a:prstGeom prst="rect">
            <a:avLst/>
          </a:prstGeom>
          <a:solidFill>
            <a:srgbClr val="33415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6" name="Google Shape;296;p22"/>
          <p:cNvSpPr/>
          <p:nvPr/>
        </p:nvSpPr>
        <p:spPr>
          <a:xfrm>
            <a:off x="8749158" y="2376487"/>
            <a:ext cx="1343322" cy="9525"/>
          </a:xfrm>
          <a:prstGeom prst="rect">
            <a:avLst/>
          </a:prstGeom>
          <a:solidFill>
            <a:srgbClr val="33415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7" name="Google Shape;297;p22"/>
          <p:cNvSpPr/>
          <p:nvPr/>
        </p:nvSpPr>
        <p:spPr>
          <a:xfrm>
            <a:off x="10092481" y="2376487"/>
            <a:ext cx="1528018" cy="9525"/>
          </a:xfrm>
          <a:prstGeom prst="rect">
            <a:avLst/>
          </a:prstGeom>
          <a:solidFill>
            <a:srgbClr val="33415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" name="Google Shape;298;p22"/>
          <p:cNvSpPr/>
          <p:nvPr/>
        </p:nvSpPr>
        <p:spPr>
          <a:xfrm>
            <a:off x="5219700" y="2767012"/>
            <a:ext cx="1211609" cy="9525"/>
          </a:xfrm>
          <a:prstGeom prst="rect">
            <a:avLst/>
          </a:prstGeom>
          <a:solidFill>
            <a:srgbClr val="33415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9" name="Google Shape;299;p22"/>
          <p:cNvSpPr/>
          <p:nvPr/>
        </p:nvSpPr>
        <p:spPr>
          <a:xfrm>
            <a:off x="6431309" y="2767012"/>
            <a:ext cx="2317849" cy="9525"/>
          </a:xfrm>
          <a:prstGeom prst="rect">
            <a:avLst/>
          </a:prstGeom>
          <a:solidFill>
            <a:srgbClr val="33415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0" name="Google Shape;300;p22"/>
          <p:cNvSpPr/>
          <p:nvPr/>
        </p:nvSpPr>
        <p:spPr>
          <a:xfrm>
            <a:off x="8749158" y="2767012"/>
            <a:ext cx="1343322" cy="9525"/>
          </a:xfrm>
          <a:prstGeom prst="rect">
            <a:avLst/>
          </a:prstGeom>
          <a:solidFill>
            <a:srgbClr val="33415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1" name="Google Shape;301;p22"/>
          <p:cNvSpPr/>
          <p:nvPr/>
        </p:nvSpPr>
        <p:spPr>
          <a:xfrm>
            <a:off x="10092481" y="2767012"/>
            <a:ext cx="1528018" cy="9525"/>
          </a:xfrm>
          <a:prstGeom prst="rect">
            <a:avLst/>
          </a:prstGeom>
          <a:solidFill>
            <a:srgbClr val="33415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" name="Google Shape;302;p22"/>
          <p:cNvSpPr/>
          <p:nvPr/>
        </p:nvSpPr>
        <p:spPr>
          <a:xfrm>
            <a:off x="5219700" y="3157537"/>
            <a:ext cx="1211609" cy="9525"/>
          </a:xfrm>
          <a:prstGeom prst="rect">
            <a:avLst/>
          </a:prstGeom>
          <a:solidFill>
            <a:srgbClr val="33415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3" name="Google Shape;303;p22"/>
          <p:cNvSpPr/>
          <p:nvPr/>
        </p:nvSpPr>
        <p:spPr>
          <a:xfrm>
            <a:off x="6431309" y="3157537"/>
            <a:ext cx="2317849" cy="9525"/>
          </a:xfrm>
          <a:prstGeom prst="rect">
            <a:avLst/>
          </a:prstGeom>
          <a:solidFill>
            <a:srgbClr val="33415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4" name="Google Shape;304;p22"/>
          <p:cNvSpPr/>
          <p:nvPr/>
        </p:nvSpPr>
        <p:spPr>
          <a:xfrm>
            <a:off x="8749158" y="3157537"/>
            <a:ext cx="1343322" cy="9525"/>
          </a:xfrm>
          <a:prstGeom prst="rect">
            <a:avLst/>
          </a:prstGeom>
          <a:solidFill>
            <a:srgbClr val="33415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5" name="Google Shape;305;p22"/>
          <p:cNvSpPr/>
          <p:nvPr/>
        </p:nvSpPr>
        <p:spPr>
          <a:xfrm>
            <a:off x="10092481" y="3157537"/>
            <a:ext cx="1528018" cy="9525"/>
          </a:xfrm>
          <a:prstGeom prst="rect">
            <a:avLst/>
          </a:prstGeom>
          <a:solidFill>
            <a:srgbClr val="33415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6" name="Google Shape;306;p22"/>
          <p:cNvSpPr/>
          <p:nvPr/>
        </p:nvSpPr>
        <p:spPr>
          <a:xfrm>
            <a:off x="5219700" y="3548062"/>
            <a:ext cx="1211609" cy="9525"/>
          </a:xfrm>
          <a:prstGeom prst="rect">
            <a:avLst/>
          </a:prstGeom>
          <a:solidFill>
            <a:srgbClr val="33415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7" name="Google Shape;307;p22"/>
          <p:cNvSpPr/>
          <p:nvPr/>
        </p:nvSpPr>
        <p:spPr>
          <a:xfrm>
            <a:off x="6431309" y="3548062"/>
            <a:ext cx="2317849" cy="9525"/>
          </a:xfrm>
          <a:prstGeom prst="rect">
            <a:avLst/>
          </a:prstGeom>
          <a:solidFill>
            <a:srgbClr val="33415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p22"/>
          <p:cNvSpPr/>
          <p:nvPr/>
        </p:nvSpPr>
        <p:spPr>
          <a:xfrm>
            <a:off x="8749158" y="3548062"/>
            <a:ext cx="1343322" cy="9525"/>
          </a:xfrm>
          <a:prstGeom prst="rect">
            <a:avLst/>
          </a:prstGeom>
          <a:solidFill>
            <a:srgbClr val="33415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9" name="Google Shape;309;p22"/>
          <p:cNvSpPr/>
          <p:nvPr/>
        </p:nvSpPr>
        <p:spPr>
          <a:xfrm>
            <a:off x="10092481" y="3548062"/>
            <a:ext cx="1528018" cy="9525"/>
          </a:xfrm>
          <a:prstGeom prst="rect">
            <a:avLst/>
          </a:prstGeom>
          <a:solidFill>
            <a:srgbClr val="33415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0" name="Google Shape;310;p22"/>
          <p:cNvSpPr txBox="1"/>
          <p:nvPr/>
        </p:nvSpPr>
        <p:spPr>
          <a:xfrm>
            <a:off x="809625" y="3367980"/>
            <a:ext cx="66675" cy="2476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200" u="none" cap="none" strike="noStrike">
                <a:solidFill>
                  <a:srgbClr val="84CC16"/>
                </a:solidFill>
                <a:latin typeface="Roboto"/>
                <a:ea typeface="Roboto"/>
                <a:cs typeface="Roboto"/>
                <a:sym typeface="Roboto"/>
              </a:rPr>
              <a:t>▹</a:t>
            </a:r>
            <a:endParaRPr/>
          </a:p>
        </p:txBody>
      </p:sp>
      <p:sp>
        <p:nvSpPr>
          <p:cNvPr id="311" name="Google Shape;311;p22"/>
          <p:cNvSpPr txBox="1"/>
          <p:nvPr/>
        </p:nvSpPr>
        <p:spPr>
          <a:xfrm>
            <a:off x="809625" y="3668910"/>
            <a:ext cx="66675" cy="2476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200" u="none" cap="none" strike="noStrike">
                <a:solidFill>
                  <a:srgbClr val="84CC16"/>
                </a:solidFill>
                <a:latin typeface="Roboto"/>
                <a:ea typeface="Roboto"/>
                <a:cs typeface="Roboto"/>
                <a:sym typeface="Roboto"/>
              </a:rPr>
              <a:t>▹</a:t>
            </a:r>
            <a:endParaRPr/>
          </a:p>
        </p:txBody>
      </p:sp>
      <p:sp>
        <p:nvSpPr>
          <p:cNvPr id="312" name="Google Shape;312;p22"/>
          <p:cNvSpPr txBox="1"/>
          <p:nvPr/>
        </p:nvSpPr>
        <p:spPr>
          <a:xfrm>
            <a:off x="809625" y="3969841"/>
            <a:ext cx="66675" cy="2476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200" u="none" cap="none" strike="noStrike">
                <a:solidFill>
                  <a:srgbClr val="84CC16"/>
                </a:solidFill>
                <a:latin typeface="Roboto"/>
                <a:ea typeface="Roboto"/>
                <a:cs typeface="Roboto"/>
                <a:sym typeface="Roboto"/>
              </a:rPr>
              <a:t>▹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317" name="Google Shape;317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318" name="Google Shape;318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1500" y="2924175"/>
            <a:ext cx="4267200" cy="1489471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23"/>
          <p:cNvSpPr txBox="1"/>
          <p:nvPr/>
        </p:nvSpPr>
        <p:spPr>
          <a:xfrm>
            <a:off x="571500" y="381000"/>
            <a:ext cx="11601450" cy="5048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150" u="none" cap="none" strike="noStrike">
                <a:solidFill>
                  <a:srgbClr val="38BDF8"/>
                </a:solidFill>
                <a:latin typeface="Inter"/>
                <a:ea typeface="Inter"/>
                <a:cs typeface="Inter"/>
                <a:sym typeface="Inter"/>
              </a:rPr>
              <a:t>Live Demo: Medical Billing Specialist</a:t>
            </a:r>
            <a:endParaRPr/>
          </a:p>
        </p:txBody>
      </p:sp>
      <p:sp>
        <p:nvSpPr>
          <p:cNvPr id="320" name="Google Shape;320;p23"/>
          <p:cNvSpPr/>
          <p:nvPr/>
        </p:nvSpPr>
        <p:spPr>
          <a:xfrm>
            <a:off x="571500" y="1009650"/>
            <a:ext cx="11049000" cy="19050"/>
          </a:xfrm>
          <a:prstGeom prst="rect">
            <a:avLst/>
          </a:prstGeom>
          <a:solidFill>
            <a:srgbClr val="38BDF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1" name="Google Shape;321;p23"/>
          <p:cNvSpPr txBox="1"/>
          <p:nvPr/>
        </p:nvSpPr>
        <p:spPr>
          <a:xfrm>
            <a:off x="571500" y="1219200"/>
            <a:ext cx="4480560" cy="2762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A5F3FC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Job Requirements</a:t>
            </a:r>
            <a:endParaRPr/>
          </a:p>
        </p:txBody>
      </p:sp>
      <p:sp>
        <p:nvSpPr>
          <p:cNvPr id="322" name="Google Shape;322;p23"/>
          <p:cNvSpPr txBox="1"/>
          <p:nvPr/>
        </p:nvSpPr>
        <p:spPr>
          <a:xfrm>
            <a:off x="5219700" y="1219200"/>
            <a:ext cx="6720840" cy="2762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A5F3FC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Top 5 Matches</a:t>
            </a:r>
            <a:endParaRPr/>
          </a:p>
        </p:txBody>
      </p:sp>
      <p:graphicFrame>
        <p:nvGraphicFramePr>
          <p:cNvPr id="323" name="Google Shape;323;p23"/>
          <p:cNvGraphicFramePr/>
          <p:nvPr/>
        </p:nvGraphicFramePr>
        <p:xfrm>
          <a:off x="5219700" y="160972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{77A08440-F125-49F8-BD57-8453D8FAE666}</a:tableStyleId>
              </a:tblPr>
              <a:tblGrid>
                <a:gridCol w="1214875"/>
                <a:gridCol w="2306675"/>
                <a:gridCol w="1347050"/>
                <a:gridCol w="1532175"/>
              </a:tblGrid>
              <a:tr h="3984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50" u="none" cap="none" strike="noStrike">
                          <a:solidFill>
                            <a:srgbClr val="38BDF8"/>
                          </a:solidFill>
                          <a:latin typeface="Roboto SemiBold"/>
                          <a:ea typeface="Roboto SemiBold"/>
                          <a:cs typeface="Roboto SemiBold"/>
                          <a:sym typeface="Roboto SemiBold"/>
                        </a:rPr>
                        <a:t>Rank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F172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50" u="none" cap="none" strike="noStrike">
                          <a:solidFill>
                            <a:srgbClr val="38BDF8"/>
                          </a:solidFill>
                          <a:latin typeface="Roboto SemiBold"/>
                          <a:ea typeface="Roboto SemiBold"/>
                          <a:cs typeface="Roboto SemiBold"/>
                          <a:sym typeface="Roboto SemiBold"/>
                        </a:rPr>
                        <a:t>Candidate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F172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50" u="none" cap="none" strike="noStrike">
                          <a:solidFill>
                            <a:srgbClr val="38BDF8"/>
                          </a:solidFill>
                          <a:latin typeface="Roboto SemiBold"/>
                          <a:ea typeface="Roboto SemiBold"/>
                          <a:cs typeface="Roboto SemiBold"/>
                          <a:sym typeface="Roboto SemiBold"/>
                        </a:rPr>
                        <a:t>Score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F172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50" u="none" cap="none" strike="noStrike">
                          <a:solidFill>
                            <a:srgbClr val="38BDF8"/>
                          </a:solidFill>
                          <a:latin typeface="Roboto SemiBold"/>
                          <a:ea typeface="Roboto SemiBold"/>
                          <a:cs typeface="Roboto SemiBold"/>
                          <a:sym typeface="Roboto SemiBold"/>
                        </a:rPr>
                        <a:t>Source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F172A"/>
                    </a:solidFill>
                  </a:tcPr>
                </a:tc>
              </a:tr>
              <a:tr h="3984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50" u="none" cap="none" strike="noStrike">
                          <a:solidFill>
                            <a:srgbClr val="F8FAFC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5314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50" u="none" cap="none" strike="noStrike">
                          <a:solidFill>
                            <a:srgbClr val="F8FAFC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Gov Accountant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5314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050" u="none" cap="none" strike="noStrike">
                          <a:solidFill>
                            <a:srgbClr val="84CC1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81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5314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50" u="none" cap="none" strike="noStrike">
                          <a:solidFill>
                            <a:srgbClr val="F8FAFC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Vector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53146"/>
                    </a:solidFill>
                  </a:tcPr>
                </a:tc>
              </a:tr>
              <a:tr h="3984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50" u="none" cap="none" strike="noStrike">
                          <a:solidFill>
                            <a:srgbClr val="F8FAFC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50" u="none" cap="none" strike="noStrike">
                          <a:solidFill>
                            <a:srgbClr val="F8FAFC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Fin Analyst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50" u="none" cap="none" strike="noStrike">
                          <a:solidFill>
                            <a:srgbClr val="F8FAFC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73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50" u="none" cap="none" strike="noStrike">
                          <a:solidFill>
                            <a:srgbClr val="F8FAFC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SQL+Vec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84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50" u="none" cap="none" strike="noStrike">
                          <a:solidFill>
                            <a:srgbClr val="F8FAFC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5314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50" u="none" cap="none" strike="noStrike">
                          <a:solidFill>
                            <a:srgbClr val="F8FAFC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Sr Accountant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5314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50" u="none" cap="none" strike="noStrike">
                          <a:solidFill>
                            <a:srgbClr val="F8FAFC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72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5314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50" u="none" cap="none" strike="noStrike">
                          <a:solidFill>
                            <a:srgbClr val="F8FAFC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SQL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53146"/>
                    </a:solidFill>
                  </a:tcPr>
                </a:tc>
              </a:tr>
              <a:tr h="3984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50" u="none" cap="none" strike="noStrike">
                          <a:solidFill>
                            <a:srgbClr val="F8FAFC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50" u="none" cap="none" strike="noStrike">
                          <a:solidFill>
                            <a:srgbClr val="F8FAFC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Tam Bui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50" u="none" cap="none" strike="noStrike">
                          <a:solidFill>
                            <a:srgbClr val="F8FAFC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72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50" u="none" cap="none" strike="noStrike">
                          <a:solidFill>
                            <a:srgbClr val="F8FAFC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SQL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84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50" u="none" cap="none" strike="noStrike">
                          <a:solidFill>
                            <a:srgbClr val="F8FAFC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5314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50" u="none" cap="none" strike="noStrike">
                          <a:solidFill>
                            <a:srgbClr val="F8FAFC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Billing Expert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5314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50" u="none" cap="none" strike="noStrike">
                          <a:solidFill>
                            <a:srgbClr val="F8FAFC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72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5314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50" u="none" cap="none" strike="noStrike">
                          <a:solidFill>
                            <a:srgbClr val="F8FAFC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Vector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53146"/>
                    </a:solidFill>
                  </a:tcPr>
                </a:tc>
              </a:tr>
            </a:tbl>
          </a:graphicData>
        </a:graphic>
      </p:graphicFrame>
      <p:sp>
        <p:nvSpPr>
          <p:cNvPr id="324" name="Google Shape;324;p23"/>
          <p:cNvSpPr txBox="1"/>
          <p:nvPr/>
        </p:nvSpPr>
        <p:spPr>
          <a:xfrm>
            <a:off x="5219700" y="4143375"/>
            <a:ext cx="6400800" cy="2437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1430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200" u="none" cap="none" strike="noStrike">
                <a:solidFill>
                  <a:srgbClr val="CBD5E1"/>
                </a:solidFill>
                <a:latin typeface="Roboto"/>
                <a:ea typeface="Roboto"/>
                <a:cs typeface="Roboto"/>
                <a:sym typeface="Roboto"/>
              </a:rPr>
              <a:t>Insight:</a:t>
            </a:r>
            <a:r>
              <a:rPr b="0" i="0" lang="en-US" sz="1200" u="none" cap="none" strike="noStrike">
                <a:solidFill>
                  <a:srgbClr val="CBD5E1"/>
                </a:solidFill>
                <a:latin typeface="Roboto"/>
                <a:ea typeface="Roboto"/>
                <a:cs typeface="Roboto"/>
                <a:sym typeface="Roboto"/>
              </a:rPr>
              <a:t> #1 Candidate (Score 81) found ONLY via Vector Search. SQL missed them!</a:t>
            </a:r>
            <a:endParaRPr/>
          </a:p>
        </p:txBody>
      </p:sp>
      <p:sp>
        <p:nvSpPr>
          <p:cNvPr id="325" name="Google Shape;325;p23"/>
          <p:cNvSpPr txBox="1"/>
          <p:nvPr/>
        </p:nvSpPr>
        <p:spPr>
          <a:xfrm>
            <a:off x="714375" y="3067050"/>
            <a:ext cx="3981450" cy="2437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200" u="none" cap="none" strike="noStrike">
                <a:solidFill>
                  <a:srgbClr val="CBD5E1"/>
                </a:solidFill>
                <a:latin typeface="Roboto"/>
                <a:ea typeface="Roboto"/>
                <a:cs typeface="Roboto"/>
                <a:sym typeface="Roboto"/>
              </a:rPr>
              <a:t>Statistics:</a:t>
            </a:r>
            <a:endParaRPr/>
          </a:p>
        </p:txBody>
      </p:sp>
      <p:sp>
        <p:nvSpPr>
          <p:cNvPr id="326" name="Google Shape;326;p23"/>
          <p:cNvSpPr/>
          <p:nvPr/>
        </p:nvSpPr>
        <p:spPr>
          <a:xfrm>
            <a:off x="5219700" y="1985962"/>
            <a:ext cx="1214883" cy="9525"/>
          </a:xfrm>
          <a:prstGeom prst="rect">
            <a:avLst/>
          </a:prstGeom>
          <a:solidFill>
            <a:srgbClr val="33415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7" name="Google Shape;327;p23"/>
          <p:cNvSpPr/>
          <p:nvPr/>
        </p:nvSpPr>
        <p:spPr>
          <a:xfrm>
            <a:off x="6434583" y="1985962"/>
            <a:ext cx="2306687" cy="9525"/>
          </a:xfrm>
          <a:prstGeom prst="rect">
            <a:avLst/>
          </a:prstGeom>
          <a:solidFill>
            <a:srgbClr val="33415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8" name="Google Shape;328;p23"/>
          <p:cNvSpPr/>
          <p:nvPr/>
        </p:nvSpPr>
        <p:spPr>
          <a:xfrm>
            <a:off x="8741271" y="1985962"/>
            <a:ext cx="1347043" cy="9525"/>
          </a:xfrm>
          <a:prstGeom prst="rect">
            <a:avLst/>
          </a:prstGeom>
          <a:solidFill>
            <a:srgbClr val="33415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9" name="Google Shape;329;p23"/>
          <p:cNvSpPr/>
          <p:nvPr/>
        </p:nvSpPr>
        <p:spPr>
          <a:xfrm>
            <a:off x="10088314" y="1985962"/>
            <a:ext cx="1532185" cy="9525"/>
          </a:xfrm>
          <a:prstGeom prst="rect">
            <a:avLst/>
          </a:prstGeom>
          <a:solidFill>
            <a:srgbClr val="33415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mage.png" id="330" name="Google Shape;330;p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219700" y="4181475"/>
            <a:ext cx="114300" cy="152400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23"/>
          <p:cNvSpPr txBox="1"/>
          <p:nvPr/>
        </p:nvSpPr>
        <p:spPr>
          <a:xfrm>
            <a:off x="1047750" y="3367980"/>
            <a:ext cx="3648075" cy="2437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CBD5E1"/>
                </a:solidFill>
                <a:latin typeface="Roboto"/>
                <a:ea typeface="Roboto"/>
                <a:cs typeface="Roboto"/>
                <a:sym typeface="Roboto"/>
              </a:rPr>
              <a:t>SQL Matches: 20</a:t>
            </a:r>
            <a:endParaRPr/>
          </a:p>
        </p:txBody>
      </p:sp>
      <p:sp>
        <p:nvSpPr>
          <p:cNvPr id="332" name="Google Shape;332;p23"/>
          <p:cNvSpPr txBox="1"/>
          <p:nvPr/>
        </p:nvSpPr>
        <p:spPr>
          <a:xfrm>
            <a:off x="1047750" y="3668910"/>
            <a:ext cx="3648075" cy="2437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CBD5E1"/>
                </a:solidFill>
                <a:latin typeface="Roboto"/>
                <a:ea typeface="Roboto"/>
                <a:cs typeface="Roboto"/>
                <a:sym typeface="Roboto"/>
              </a:rPr>
              <a:t>Vector Matches: 20</a:t>
            </a:r>
            <a:endParaRPr/>
          </a:p>
        </p:txBody>
      </p:sp>
      <p:sp>
        <p:nvSpPr>
          <p:cNvPr id="333" name="Google Shape;333;p23"/>
          <p:cNvSpPr txBox="1"/>
          <p:nvPr/>
        </p:nvSpPr>
        <p:spPr>
          <a:xfrm>
            <a:off x="1047750" y="3969841"/>
            <a:ext cx="3648075" cy="2437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CBD5E1"/>
                </a:solidFill>
                <a:latin typeface="Roboto"/>
                <a:ea typeface="Roboto"/>
                <a:cs typeface="Roboto"/>
                <a:sym typeface="Roboto"/>
              </a:rPr>
              <a:t>Dual Matches: 1</a:t>
            </a:r>
            <a:endParaRPr/>
          </a:p>
        </p:txBody>
      </p:sp>
      <p:sp>
        <p:nvSpPr>
          <p:cNvPr id="334" name="Google Shape;334;p23"/>
          <p:cNvSpPr/>
          <p:nvPr/>
        </p:nvSpPr>
        <p:spPr>
          <a:xfrm>
            <a:off x="5219700" y="2433637"/>
            <a:ext cx="1214883" cy="9525"/>
          </a:xfrm>
          <a:prstGeom prst="rect">
            <a:avLst/>
          </a:prstGeom>
          <a:solidFill>
            <a:srgbClr val="33415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5" name="Google Shape;335;p23"/>
          <p:cNvSpPr/>
          <p:nvPr/>
        </p:nvSpPr>
        <p:spPr>
          <a:xfrm>
            <a:off x="6434583" y="2433637"/>
            <a:ext cx="2306687" cy="9525"/>
          </a:xfrm>
          <a:prstGeom prst="rect">
            <a:avLst/>
          </a:prstGeom>
          <a:solidFill>
            <a:srgbClr val="33415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6" name="Google Shape;336;p23"/>
          <p:cNvSpPr/>
          <p:nvPr/>
        </p:nvSpPr>
        <p:spPr>
          <a:xfrm>
            <a:off x="8741271" y="2433637"/>
            <a:ext cx="1347043" cy="9525"/>
          </a:xfrm>
          <a:prstGeom prst="rect">
            <a:avLst/>
          </a:prstGeom>
          <a:solidFill>
            <a:srgbClr val="33415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7" name="Google Shape;337;p23"/>
          <p:cNvSpPr/>
          <p:nvPr/>
        </p:nvSpPr>
        <p:spPr>
          <a:xfrm>
            <a:off x="10088314" y="2433637"/>
            <a:ext cx="1532185" cy="9525"/>
          </a:xfrm>
          <a:prstGeom prst="rect">
            <a:avLst/>
          </a:prstGeom>
          <a:solidFill>
            <a:srgbClr val="33415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8" name="Google Shape;338;p23"/>
          <p:cNvSpPr/>
          <p:nvPr/>
        </p:nvSpPr>
        <p:spPr>
          <a:xfrm>
            <a:off x="5219700" y="2824162"/>
            <a:ext cx="1214883" cy="9525"/>
          </a:xfrm>
          <a:prstGeom prst="rect">
            <a:avLst/>
          </a:prstGeom>
          <a:solidFill>
            <a:srgbClr val="33415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9" name="Google Shape;339;p23"/>
          <p:cNvSpPr/>
          <p:nvPr/>
        </p:nvSpPr>
        <p:spPr>
          <a:xfrm>
            <a:off x="6434583" y="2824162"/>
            <a:ext cx="2306687" cy="9525"/>
          </a:xfrm>
          <a:prstGeom prst="rect">
            <a:avLst/>
          </a:prstGeom>
          <a:solidFill>
            <a:srgbClr val="33415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0" name="Google Shape;340;p23"/>
          <p:cNvSpPr/>
          <p:nvPr/>
        </p:nvSpPr>
        <p:spPr>
          <a:xfrm>
            <a:off x="8741271" y="2824162"/>
            <a:ext cx="1347043" cy="9525"/>
          </a:xfrm>
          <a:prstGeom prst="rect">
            <a:avLst/>
          </a:prstGeom>
          <a:solidFill>
            <a:srgbClr val="33415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1" name="Google Shape;341;p23"/>
          <p:cNvSpPr/>
          <p:nvPr/>
        </p:nvSpPr>
        <p:spPr>
          <a:xfrm>
            <a:off x="10088314" y="2824162"/>
            <a:ext cx="1532185" cy="9525"/>
          </a:xfrm>
          <a:prstGeom prst="rect">
            <a:avLst/>
          </a:prstGeom>
          <a:solidFill>
            <a:srgbClr val="33415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2" name="Google Shape;342;p23"/>
          <p:cNvSpPr/>
          <p:nvPr/>
        </p:nvSpPr>
        <p:spPr>
          <a:xfrm>
            <a:off x="5219700" y="3214687"/>
            <a:ext cx="1214883" cy="9525"/>
          </a:xfrm>
          <a:prstGeom prst="rect">
            <a:avLst/>
          </a:prstGeom>
          <a:solidFill>
            <a:srgbClr val="33415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3" name="Google Shape;343;p23"/>
          <p:cNvSpPr/>
          <p:nvPr/>
        </p:nvSpPr>
        <p:spPr>
          <a:xfrm>
            <a:off x="6434583" y="3214687"/>
            <a:ext cx="2306687" cy="9525"/>
          </a:xfrm>
          <a:prstGeom prst="rect">
            <a:avLst/>
          </a:prstGeom>
          <a:solidFill>
            <a:srgbClr val="33415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4" name="Google Shape;344;p23"/>
          <p:cNvSpPr/>
          <p:nvPr/>
        </p:nvSpPr>
        <p:spPr>
          <a:xfrm>
            <a:off x="8741271" y="3214687"/>
            <a:ext cx="1347043" cy="9525"/>
          </a:xfrm>
          <a:prstGeom prst="rect">
            <a:avLst/>
          </a:prstGeom>
          <a:solidFill>
            <a:srgbClr val="33415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5" name="Google Shape;345;p23"/>
          <p:cNvSpPr/>
          <p:nvPr/>
        </p:nvSpPr>
        <p:spPr>
          <a:xfrm>
            <a:off x="10088314" y="3214687"/>
            <a:ext cx="1532185" cy="9525"/>
          </a:xfrm>
          <a:prstGeom prst="rect">
            <a:avLst/>
          </a:prstGeom>
          <a:solidFill>
            <a:srgbClr val="33415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6" name="Google Shape;346;p23"/>
          <p:cNvSpPr/>
          <p:nvPr/>
        </p:nvSpPr>
        <p:spPr>
          <a:xfrm>
            <a:off x="5219700" y="3605212"/>
            <a:ext cx="1214883" cy="9525"/>
          </a:xfrm>
          <a:prstGeom prst="rect">
            <a:avLst/>
          </a:prstGeom>
          <a:solidFill>
            <a:srgbClr val="33415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7" name="Google Shape;347;p23"/>
          <p:cNvSpPr/>
          <p:nvPr/>
        </p:nvSpPr>
        <p:spPr>
          <a:xfrm>
            <a:off x="6434583" y="3605212"/>
            <a:ext cx="2306687" cy="9525"/>
          </a:xfrm>
          <a:prstGeom prst="rect">
            <a:avLst/>
          </a:prstGeom>
          <a:solidFill>
            <a:srgbClr val="33415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8" name="Google Shape;348;p23"/>
          <p:cNvSpPr/>
          <p:nvPr/>
        </p:nvSpPr>
        <p:spPr>
          <a:xfrm>
            <a:off x="8741271" y="3605212"/>
            <a:ext cx="1347043" cy="9525"/>
          </a:xfrm>
          <a:prstGeom prst="rect">
            <a:avLst/>
          </a:prstGeom>
          <a:solidFill>
            <a:srgbClr val="33415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9" name="Google Shape;349;p23"/>
          <p:cNvSpPr/>
          <p:nvPr/>
        </p:nvSpPr>
        <p:spPr>
          <a:xfrm>
            <a:off x="10088314" y="3605212"/>
            <a:ext cx="1532185" cy="9525"/>
          </a:xfrm>
          <a:prstGeom prst="rect">
            <a:avLst/>
          </a:prstGeom>
          <a:solidFill>
            <a:srgbClr val="33415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0" name="Google Shape;350;p23"/>
          <p:cNvSpPr txBox="1"/>
          <p:nvPr/>
        </p:nvSpPr>
        <p:spPr>
          <a:xfrm>
            <a:off x="809625" y="3367980"/>
            <a:ext cx="66675" cy="2476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200" u="none" cap="none" strike="noStrike">
                <a:solidFill>
                  <a:srgbClr val="84CC16"/>
                </a:solidFill>
                <a:latin typeface="Roboto"/>
                <a:ea typeface="Roboto"/>
                <a:cs typeface="Roboto"/>
                <a:sym typeface="Roboto"/>
              </a:rPr>
              <a:t>▹</a:t>
            </a:r>
            <a:endParaRPr/>
          </a:p>
        </p:txBody>
      </p:sp>
      <p:sp>
        <p:nvSpPr>
          <p:cNvPr id="351" name="Google Shape;351;p23"/>
          <p:cNvSpPr txBox="1"/>
          <p:nvPr/>
        </p:nvSpPr>
        <p:spPr>
          <a:xfrm>
            <a:off x="809625" y="3668910"/>
            <a:ext cx="66675" cy="2476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200" u="none" cap="none" strike="noStrike">
                <a:solidFill>
                  <a:srgbClr val="84CC16"/>
                </a:solidFill>
                <a:latin typeface="Roboto"/>
                <a:ea typeface="Roboto"/>
                <a:cs typeface="Roboto"/>
                <a:sym typeface="Roboto"/>
              </a:rPr>
              <a:t>▹</a:t>
            </a:r>
            <a:endParaRPr/>
          </a:p>
        </p:txBody>
      </p:sp>
      <p:sp>
        <p:nvSpPr>
          <p:cNvPr id="352" name="Google Shape;352;p23"/>
          <p:cNvSpPr txBox="1"/>
          <p:nvPr/>
        </p:nvSpPr>
        <p:spPr>
          <a:xfrm>
            <a:off x="809625" y="3969841"/>
            <a:ext cx="66675" cy="2476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200" u="none" cap="none" strike="noStrike">
                <a:solidFill>
                  <a:srgbClr val="84CC16"/>
                </a:solidFill>
                <a:latin typeface="Roboto"/>
                <a:ea typeface="Roboto"/>
                <a:cs typeface="Roboto"/>
                <a:sym typeface="Roboto"/>
              </a:rPr>
              <a:t>▹</a:t>
            </a:r>
            <a:endParaRPr/>
          </a:p>
        </p:txBody>
      </p:sp>
      <p:pic>
        <p:nvPicPr>
          <p:cNvPr descr="image.png" id="353" name="Google Shape;353;p2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231189" y="2114550"/>
            <a:ext cx="485775" cy="20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358" name="Google Shape;358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359" name="Google Shape;359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86500" y="3636466"/>
            <a:ext cx="5334000" cy="647700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24"/>
          <p:cNvSpPr txBox="1"/>
          <p:nvPr/>
        </p:nvSpPr>
        <p:spPr>
          <a:xfrm>
            <a:off x="571500" y="381000"/>
            <a:ext cx="11601450" cy="5048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150" u="none" cap="none" strike="noStrike">
                <a:solidFill>
                  <a:srgbClr val="38BDF8"/>
                </a:solidFill>
                <a:latin typeface="Inter"/>
                <a:ea typeface="Inter"/>
                <a:cs typeface="Inter"/>
                <a:sym typeface="Inter"/>
              </a:rPr>
              <a:t>Understanding the Scoring: Why 64 vs 81?</a:t>
            </a:r>
            <a:endParaRPr/>
          </a:p>
        </p:txBody>
      </p:sp>
      <p:sp>
        <p:nvSpPr>
          <p:cNvPr id="361" name="Google Shape;361;p24"/>
          <p:cNvSpPr/>
          <p:nvPr/>
        </p:nvSpPr>
        <p:spPr>
          <a:xfrm>
            <a:off x="571500" y="1009650"/>
            <a:ext cx="11049000" cy="19050"/>
          </a:xfrm>
          <a:prstGeom prst="rect">
            <a:avLst/>
          </a:prstGeom>
          <a:solidFill>
            <a:srgbClr val="38BDF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2" name="Google Shape;362;p24"/>
          <p:cNvSpPr txBox="1"/>
          <p:nvPr/>
        </p:nvSpPr>
        <p:spPr>
          <a:xfrm>
            <a:off x="571500" y="1219200"/>
            <a:ext cx="5600700" cy="2762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A5F3FC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Comparison</a:t>
            </a:r>
            <a:endParaRPr/>
          </a:p>
        </p:txBody>
      </p:sp>
      <p:graphicFrame>
        <p:nvGraphicFramePr>
          <p:cNvPr id="363" name="Google Shape;363;p24"/>
          <p:cNvGraphicFramePr/>
          <p:nvPr/>
        </p:nvGraphicFramePr>
        <p:xfrm>
          <a:off x="571500" y="160972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{77A08440-F125-49F8-BD57-8453D8FAE666}</a:tableStyleId>
              </a:tblPr>
              <a:tblGrid>
                <a:gridCol w="1600800"/>
                <a:gridCol w="1979275"/>
                <a:gridCol w="1753950"/>
              </a:tblGrid>
              <a:tr h="4095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50" u="none" cap="none" strike="noStrike">
                          <a:solidFill>
                            <a:srgbClr val="38BDF8"/>
                          </a:solidFill>
                          <a:latin typeface="Roboto SemiBold"/>
                          <a:ea typeface="Roboto SemiBold"/>
                          <a:cs typeface="Roboto SemiBold"/>
                          <a:sym typeface="Roboto SemiBold"/>
                        </a:rPr>
                        <a:t>Metric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F172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50" u="none" cap="none" strike="noStrike">
                          <a:solidFill>
                            <a:srgbClr val="38BDF8"/>
                          </a:solidFill>
                          <a:latin typeface="Roboto SemiBold"/>
                          <a:ea typeface="Roboto SemiBold"/>
                          <a:cs typeface="Roboto SemiBold"/>
                          <a:sym typeface="Roboto SemiBold"/>
                        </a:rPr>
                        <a:t>Acct Ops Mgr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F172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50" u="none" cap="none" strike="noStrike">
                          <a:solidFill>
                            <a:srgbClr val="38BDF8"/>
                          </a:solidFill>
                          <a:latin typeface="Roboto SemiBold"/>
                          <a:ea typeface="Roboto SemiBold"/>
                          <a:cs typeface="Roboto SemiBold"/>
                          <a:sym typeface="Roboto SemiBold"/>
                        </a:rPr>
                        <a:t>Med Billing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F172A"/>
                    </a:solidFill>
                  </a:tcPr>
                </a:tc>
              </a:tr>
              <a:tr h="4095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200" u="none" cap="none" strike="noStrike">
                          <a:solidFill>
                            <a:srgbClr val="F8FAFC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Top Score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5314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200" u="none" cap="none" strike="noStrike">
                          <a:solidFill>
                            <a:srgbClr val="F8FAFC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64 (Mod)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5314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200" u="none" cap="none" strike="noStrike">
                          <a:solidFill>
                            <a:srgbClr val="F8FAFC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81 (Good)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53146"/>
                    </a:solidFill>
                  </a:tcPr>
                </a:tc>
              </a:tr>
              <a:tr h="4095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200" u="none" cap="none" strike="noStrike">
                          <a:solidFill>
                            <a:srgbClr val="F8FAFC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Best Match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200" u="none" cap="none" strike="noStrike">
                          <a:solidFill>
                            <a:srgbClr val="F8FAFC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67%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200" u="none" cap="none" strike="noStrike">
                          <a:solidFill>
                            <a:srgbClr val="F8FAFC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90%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95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200" u="none" cap="none" strike="noStrike">
                          <a:solidFill>
                            <a:srgbClr val="F8FAFC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Dual Hits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5314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200" u="none" cap="none" strike="noStrike">
                          <a:solidFill>
                            <a:srgbClr val="F8FAFC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5314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200" u="none" cap="none" strike="noStrike">
                          <a:solidFill>
                            <a:srgbClr val="F8FAFC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53146"/>
                    </a:solidFill>
                  </a:tcPr>
                </a:tc>
              </a:tr>
            </a:tbl>
          </a:graphicData>
        </a:graphic>
      </p:graphicFrame>
      <p:sp>
        <p:nvSpPr>
          <p:cNvPr id="364" name="Google Shape;364;p24"/>
          <p:cNvSpPr txBox="1"/>
          <p:nvPr/>
        </p:nvSpPr>
        <p:spPr>
          <a:xfrm>
            <a:off x="6286500" y="1219200"/>
            <a:ext cx="5600700" cy="2762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A5F3FC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Why the Difference?</a:t>
            </a:r>
            <a:endParaRPr/>
          </a:p>
        </p:txBody>
      </p:sp>
      <p:sp>
        <p:nvSpPr>
          <p:cNvPr id="365" name="Google Shape;365;p24"/>
          <p:cNvSpPr/>
          <p:nvPr/>
        </p:nvSpPr>
        <p:spPr>
          <a:xfrm>
            <a:off x="571500" y="1985962"/>
            <a:ext cx="1600795" cy="9525"/>
          </a:xfrm>
          <a:prstGeom prst="rect">
            <a:avLst/>
          </a:prstGeom>
          <a:solidFill>
            <a:srgbClr val="33415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6" name="Google Shape;366;p24"/>
          <p:cNvSpPr/>
          <p:nvPr/>
        </p:nvSpPr>
        <p:spPr>
          <a:xfrm>
            <a:off x="2172295" y="1985962"/>
            <a:ext cx="1979265" cy="9525"/>
          </a:xfrm>
          <a:prstGeom prst="rect">
            <a:avLst/>
          </a:prstGeom>
          <a:solidFill>
            <a:srgbClr val="33415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7" name="Google Shape;367;p24"/>
          <p:cNvSpPr/>
          <p:nvPr/>
        </p:nvSpPr>
        <p:spPr>
          <a:xfrm>
            <a:off x="4151560" y="1985962"/>
            <a:ext cx="1753939" cy="9525"/>
          </a:xfrm>
          <a:prstGeom prst="rect">
            <a:avLst/>
          </a:prstGeom>
          <a:solidFill>
            <a:srgbClr val="33415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8" name="Google Shape;368;p24"/>
          <p:cNvSpPr txBox="1"/>
          <p:nvPr/>
        </p:nvSpPr>
        <p:spPr>
          <a:xfrm>
            <a:off x="6715125" y="1609725"/>
            <a:ext cx="4905375" cy="5485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350" u="none" cap="none" strike="noStrike">
                <a:solidFill>
                  <a:srgbClr val="CBD5E1"/>
                </a:solidFill>
                <a:latin typeface="Roboto"/>
                <a:ea typeface="Roboto"/>
                <a:cs typeface="Roboto"/>
                <a:sym typeface="Roboto"/>
              </a:rPr>
              <a:t>Skill Availability:</a:t>
            </a:r>
            <a:r>
              <a:rPr b="0" i="0" lang="en-US" sz="1350" u="none" cap="none" strike="noStrike">
                <a:solidFill>
                  <a:srgbClr val="CBD5E1"/>
                </a:solidFill>
                <a:latin typeface="Roboto"/>
                <a:ea typeface="Roboto"/>
                <a:cs typeface="Roboto"/>
                <a:sym typeface="Roboto"/>
              </a:rPr>
              <a:t> Medical billing skills are more common in our dataset than "Regulatory Compliance".</a:t>
            </a:r>
            <a:endParaRPr/>
          </a:p>
        </p:txBody>
      </p:sp>
      <p:sp>
        <p:nvSpPr>
          <p:cNvPr id="369" name="Google Shape;369;p24"/>
          <p:cNvSpPr txBox="1"/>
          <p:nvPr/>
        </p:nvSpPr>
        <p:spPr>
          <a:xfrm>
            <a:off x="6715125" y="2253555"/>
            <a:ext cx="4905375" cy="5485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350" u="none" cap="none" strike="noStrike">
                <a:solidFill>
                  <a:srgbClr val="CBD5E1"/>
                </a:solidFill>
                <a:latin typeface="Roboto"/>
                <a:ea typeface="Roboto"/>
                <a:cs typeface="Roboto"/>
                <a:sym typeface="Roboto"/>
              </a:rPr>
              <a:t>Specificity:</a:t>
            </a:r>
            <a:r>
              <a:rPr b="0" i="0" lang="en-US" sz="1350" u="none" cap="none" strike="noStrike">
                <a:solidFill>
                  <a:srgbClr val="CBD5E1"/>
                </a:solidFill>
                <a:latin typeface="Roboto"/>
                <a:ea typeface="Roboto"/>
                <a:cs typeface="Roboto"/>
                <a:sym typeface="Roboto"/>
              </a:rPr>
              <a:t> Rare skills lower the max possible score for most candidates.</a:t>
            </a:r>
            <a:endParaRPr/>
          </a:p>
        </p:txBody>
      </p:sp>
      <p:sp>
        <p:nvSpPr>
          <p:cNvPr id="370" name="Google Shape;370;p24"/>
          <p:cNvSpPr txBox="1"/>
          <p:nvPr/>
        </p:nvSpPr>
        <p:spPr>
          <a:xfrm>
            <a:off x="6715125" y="2897385"/>
            <a:ext cx="4905375" cy="5485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350" u="none" cap="none" strike="noStrike">
                <a:solidFill>
                  <a:srgbClr val="CBD5E1"/>
                </a:solidFill>
                <a:latin typeface="Roboto"/>
                <a:ea typeface="Roboto"/>
                <a:cs typeface="Roboto"/>
                <a:sym typeface="Roboto"/>
              </a:rPr>
              <a:t>Vector Value:</a:t>
            </a:r>
            <a:r>
              <a:rPr b="0" i="0" lang="en-US" sz="1350" u="none" cap="none" strike="noStrike">
                <a:solidFill>
                  <a:srgbClr val="CBD5E1"/>
                </a:solidFill>
                <a:latin typeface="Roboto"/>
                <a:ea typeface="Roboto"/>
                <a:cs typeface="Roboto"/>
                <a:sym typeface="Roboto"/>
              </a:rPr>
              <a:t> The Medical Billing winner was a semantic match, proving the dual-strategy works.</a:t>
            </a:r>
            <a:endParaRPr/>
          </a:p>
        </p:txBody>
      </p:sp>
      <p:sp>
        <p:nvSpPr>
          <p:cNvPr id="371" name="Google Shape;371;p24"/>
          <p:cNvSpPr/>
          <p:nvPr/>
        </p:nvSpPr>
        <p:spPr>
          <a:xfrm>
            <a:off x="571500" y="2405062"/>
            <a:ext cx="1600795" cy="9525"/>
          </a:xfrm>
          <a:prstGeom prst="rect">
            <a:avLst/>
          </a:prstGeom>
          <a:solidFill>
            <a:srgbClr val="33415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2" name="Google Shape;372;p24"/>
          <p:cNvSpPr/>
          <p:nvPr/>
        </p:nvSpPr>
        <p:spPr>
          <a:xfrm>
            <a:off x="2172295" y="2405062"/>
            <a:ext cx="1979265" cy="9525"/>
          </a:xfrm>
          <a:prstGeom prst="rect">
            <a:avLst/>
          </a:prstGeom>
          <a:solidFill>
            <a:srgbClr val="33415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3" name="Google Shape;373;p24"/>
          <p:cNvSpPr/>
          <p:nvPr/>
        </p:nvSpPr>
        <p:spPr>
          <a:xfrm>
            <a:off x="4151560" y="2405062"/>
            <a:ext cx="1753939" cy="9525"/>
          </a:xfrm>
          <a:prstGeom prst="rect">
            <a:avLst/>
          </a:prstGeom>
          <a:solidFill>
            <a:srgbClr val="33415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4" name="Google Shape;374;p24"/>
          <p:cNvSpPr/>
          <p:nvPr/>
        </p:nvSpPr>
        <p:spPr>
          <a:xfrm>
            <a:off x="571500" y="2824162"/>
            <a:ext cx="1600795" cy="9525"/>
          </a:xfrm>
          <a:prstGeom prst="rect">
            <a:avLst/>
          </a:prstGeom>
          <a:solidFill>
            <a:srgbClr val="33415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5" name="Google Shape;375;p24"/>
          <p:cNvSpPr/>
          <p:nvPr/>
        </p:nvSpPr>
        <p:spPr>
          <a:xfrm>
            <a:off x="2172295" y="2824162"/>
            <a:ext cx="1979265" cy="9525"/>
          </a:xfrm>
          <a:prstGeom prst="rect">
            <a:avLst/>
          </a:prstGeom>
          <a:solidFill>
            <a:srgbClr val="33415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6" name="Google Shape;376;p24"/>
          <p:cNvSpPr/>
          <p:nvPr/>
        </p:nvSpPr>
        <p:spPr>
          <a:xfrm>
            <a:off x="4151560" y="2824162"/>
            <a:ext cx="1753939" cy="9525"/>
          </a:xfrm>
          <a:prstGeom prst="rect">
            <a:avLst/>
          </a:prstGeom>
          <a:solidFill>
            <a:srgbClr val="33415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7" name="Google Shape;377;p24"/>
          <p:cNvSpPr txBox="1"/>
          <p:nvPr/>
        </p:nvSpPr>
        <p:spPr>
          <a:xfrm>
            <a:off x="6477000" y="1609725"/>
            <a:ext cx="76200" cy="2762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350" u="none" cap="none" strike="noStrike">
                <a:solidFill>
                  <a:srgbClr val="84CC16"/>
                </a:solidFill>
                <a:latin typeface="Roboto"/>
                <a:ea typeface="Roboto"/>
                <a:cs typeface="Roboto"/>
                <a:sym typeface="Roboto"/>
              </a:rPr>
              <a:t>▹</a:t>
            </a:r>
            <a:endParaRPr/>
          </a:p>
        </p:txBody>
      </p:sp>
      <p:sp>
        <p:nvSpPr>
          <p:cNvPr id="378" name="Google Shape;378;p24"/>
          <p:cNvSpPr txBox="1"/>
          <p:nvPr/>
        </p:nvSpPr>
        <p:spPr>
          <a:xfrm>
            <a:off x="6477000" y="2253555"/>
            <a:ext cx="76200" cy="2762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350" u="none" cap="none" strike="noStrike">
                <a:solidFill>
                  <a:srgbClr val="84CC16"/>
                </a:solidFill>
                <a:latin typeface="Roboto"/>
                <a:ea typeface="Roboto"/>
                <a:cs typeface="Roboto"/>
                <a:sym typeface="Roboto"/>
              </a:rPr>
              <a:t>▹</a:t>
            </a:r>
            <a:endParaRPr/>
          </a:p>
        </p:txBody>
      </p:sp>
      <p:sp>
        <p:nvSpPr>
          <p:cNvPr id="379" name="Google Shape;379;p24"/>
          <p:cNvSpPr txBox="1"/>
          <p:nvPr/>
        </p:nvSpPr>
        <p:spPr>
          <a:xfrm>
            <a:off x="6477000" y="2897385"/>
            <a:ext cx="76200" cy="2762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350" u="none" cap="none" strike="noStrike">
                <a:solidFill>
                  <a:srgbClr val="84CC16"/>
                </a:solidFill>
                <a:latin typeface="Roboto"/>
                <a:ea typeface="Roboto"/>
                <a:cs typeface="Roboto"/>
                <a:sym typeface="Roboto"/>
              </a:rPr>
              <a:t>▹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384" name="Google Shape;384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25"/>
          <p:cNvSpPr txBox="1"/>
          <p:nvPr/>
        </p:nvSpPr>
        <p:spPr>
          <a:xfrm>
            <a:off x="571500" y="381000"/>
            <a:ext cx="11601450" cy="5048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150" u="none" cap="none" strike="noStrike">
                <a:solidFill>
                  <a:srgbClr val="38BDF8"/>
                </a:solidFill>
                <a:latin typeface="Inter"/>
                <a:ea typeface="Inter"/>
                <a:cs typeface="Inter"/>
                <a:sym typeface="Inter"/>
              </a:rPr>
              <a:t>Inside a Match: Score Breakdown</a:t>
            </a:r>
            <a:endParaRPr/>
          </a:p>
        </p:txBody>
      </p:sp>
      <p:sp>
        <p:nvSpPr>
          <p:cNvPr id="386" name="Google Shape;386;p25"/>
          <p:cNvSpPr/>
          <p:nvPr/>
        </p:nvSpPr>
        <p:spPr>
          <a:xfrm>
            <a:off x="571500" y="1009650"/>
            <a:ext cx="11049000" cy="19050"/>
          </a:xfrm>
          <a:prstGeom prst="rect">
            <a:avLst/>
          </a:prstGeom>
          <a:solidFill>
            <a:srgbClr val="38BDF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7" name="Google Shape;387;p25"/>
          <p:cNvSpPr txBox="1"/>
          <p:nvPr/>
        </p:nvSpPr>
        <p:spPr>
          <a:xfrm>
            <a:off x="571500" y="2586037"/>
            <a:ext cx="5600700" cy="2762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A5F3FC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Candidate JSON</a:t>
            </a:r>
            <a:endParaRPr/>
          </a:p>
        </p:txBody>
      </p:sp>
      <p:sp>
        <p:nvSpPr>
          <p:cNvPr id="388" name="Google Shape;388;p25"/>
          <p:cNvSpPr txBox="1"/>
          <p:nvPr/>
        </p:nvSpPr>
        <p:spPr>
          <a:xfrm>
            <a:off x="6286500" y="2414587"/>
            <a:ext cx="5600700" cy="2762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A5F3FC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Score Calculation (Total ~81)</a:t>
            </a:r>
            <a:endParaRPr/>
          </a:p>
        </p:txBody>
      </p:sp>
      <p:graphicFrame>
        <p:nvGraphicFramePr>
          <p:cNvPr id="389" name="Google Shape;389;p25"/>
          <p:cNvGraphicFramePr/>
          <p:nvPr/>
        </p:nvGraphicFramePr>
        <p:xfrm>
          <a:off x="6286500" y="2805112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{77A08440-F125-49F8-BD57-8453D8FAE666}</a:tableStyleId>
              </a:tblPr>
              <a:tblGrid>
                <a:gridCol w="2611475"/>
                <a:gridCol w="1305675"/>
                <a:gridCol w="1416850"/>
              </a:tblGrid>
              <a:tr h="4127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50" u="none" cap="none" strike="noStrike">
                          <a:solidFill>
                            <a:srgbClr val="38BDF8"/>
                          </a:solidFill>
                          <a:latin typeface="Roboto SemiBold"/>
                          <a:ea typeface="Roboto SemiBold"/>
                          <a:cs typeface="Roboto SemiBold"/>
                          <a:sym typeface="Roboto SemiBold"/>
                        </a:rPr>
                        <a:t>Factor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F172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50" u="none" cap="none" strike="noStrike">
                          <a:solidFill>
                            <a:srgbClr val="38BDF8"/>
                          </a:solidFill>
                          <a:latin typeface="Roboto SemiBold"/>
                          <a:ea typeface="Roboto SemiBold"/>
                          <a:cs typeface="Roboto SemiBold"/>
                          <a:sym typeface="Roboto SemiBold"/>
                        </a:rPr>
                        <a:t>Score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F172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50" u="none" cap="none" strike="noStrike">
                          <a:solidFill>
                            <a:srgbClr val="38BDF8"/>
                          </a:solidFill>
                          <a:latin typeface="Roboto SemiBold"/>
                          <a:ea typeface="Roboto SemiBold"/>
                          <a:cs typeface="Roboto SemiBold"/>
                          <a:sym typeface="Roboto SemiBold"/>
                        </a:rPr>
                        <a:t>Points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F172A"/>
                    </a:solidFill>
                  </a:tcPr>
                </a:tc>
              </a:tr>
              <a:tr h="4127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200" u="none" cap="none" strike="noStrike">
                          <a:solidFill>
                            <a:srgbClr val="F8FAFC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Skill (35%)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5314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200" u="none" cap="none" strike="noStrike">
                          <a:solidFill>
                            <a:srgbClr val="F8FAFC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80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5314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200" u="none" cap="none" strike="noStrike">
                          <a:solidFill>
                            <a:srgbClr val="F8FAFC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28.0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53146"/>
                    </a:solidFill>
                  </a:tcPr>
                </a:tc>
              </a:tr>
              <a:tr h="4127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200" u="none" cap="none" strike="noStrike">
                          <a:solidFill>
                            <a:srgbClr val="F8FAFC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Proficiency (15%)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200" u="none" cap="none" strike="noStrike">
                          <a:solidFill>
                            <a:srgbClr val="F8FAFC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85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200" u="none" cap="none" strike="noStrike">
                          <a:solidFill>
                            <a:srgbClr val="F8FAFC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12.75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27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200" u="none" cap="none" strike="noStrike">
                          <a:solidFill>
                            <a:srgbClr val="F8FAFC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Experience (20%)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5314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200" u="none" cap="none" strike="noStrike">
                          <a:solidFill>
                            <a:srgbClr val="F8FAFC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100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5314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200" u="none" cap="none" strike="noStrike">
                          <a:solidFill>
                            <a:srgbClr val="F8FAFC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20.0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53146"/>
                    </a:solidFill>
                  </a:tcPr>
                </a:tc>
              </a:tr>
              <a:tr h="4127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200" u="none" cap="none" strike="noStrike">
                          <a:solidFill>
                            <a:srgbClr val="F8FAFC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Location (10%)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200" u="none" cap="none" strike="noStrike">
                          <a:solidFill>
                            <a:srgbClr val="F8FAFC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100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200" u="none" cap="none" strike="noStrike">
                          <a:solidFill>
                            <a:srgbClr val="F8FAFC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10.0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27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200" u="none" cap="none" strike="noStrike">
                          <a:solidFill>
                            <a:srgbClr val="F8FAFC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Vector (15%)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5314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200" u="none" cap="none" strike="noStrike">
                          <a:solidFill>
                            <a:srgbClr val="F8FAFC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70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5314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200" u="none" cap="none" strike="noStrike">
                          <a:solidFill>
                            <a:srgbClr val="F8FAFC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10.5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53146"/>
                    </a:solidFill>
                  </a:tcPr>
                </a:tc>
              </a:tr>
            </a:tbl>
          </a:graphicData>
        </a:graphic>
      </p:graphicFrame>
      <p:sp>
        <p:nvSpPr>
          <p:cNvPr id="390" name="Google Shape;390;p25"/>
          <p:cNvSpPr/>
          <p:nvPr/>
        </p:nvSpPr>
        <p:spPr>
          <a:xfrm>
            <a:off x="6286500" y="3181350"/>
            <a:ext cx="2611487" cy="9525"/>
          </a:xfrm>
          <a:prstGeom prst="rect">
            <a:avLst/>
          </a:prstGeom>
          <a:solidFill>
            <a:srgbClr val="33415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1" name="Google Shape;391;p25"/>
          <p:cNvSpPr/>
          <p:nvPr/>
        </p:nvSpPr>
        <p:spPr>
          <a:xfrm>
            <a:off x="8897987" y="3181350"/>
            <a:ext cx="1305669" cy="9525"/>
          </a:xfrm>
          <a:prstGeom prst="rect">
            <a:avLst/>
          </a:prstGeom>
          <a:solidFill>
            <a:srgbClr val="33415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2" name="Google Shape;392;p25"/>
          <p:cNvSpPr/>
          <p:nvPr/>
        </p:nvSpPr>
        <p:spPr>
          <a:xfrm>
            <a:off x="10203656" y="3181350"/>
            <a:ext cx="1416843" cy="9525"/>
          </a:xfrm>
          <a:prstGeom prst="rect">
            <a:avLst/>
          </a:prstGeom>
          <a:solidFill>
            <a:srgbClr val="33415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3" name="Google Shape;393;p25"/>
          <p:cNvSpPr/>
          <p:nvPr/>
        </p:nvSpPr>
        <p:spPr>
          <a:xfrm>
            <a:off x="6286500" y="3600450"/>
            <a:ext cx="2611487" cy="9525"/>
          </a:xfrm>
          <a:prstGeom prst="rect">
            <a:avLst/>
          </a:prstGeom>
          <a:solidFill>
            <a:srgbClr val="33415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4" name="Google Shape;394;p25"/>
          <p:cNvSpPr/>
          <p:nvPr/>
        </p:nvSpPr>
        <p:spPr>
          <a:xfrm>
            <a:off x="8897987" y="3600450"/>
            <a:ext cx="1305669" cy="9525"/>
          </a:xfrm>
          <a:prstGeom prst="rect">
            <a:avLst/>
          </a:prstGeom>
          <a:solidFill>
            <a:srgbClr val="33415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5" name="Google Shape;395;p25"/>
          <p:cNvSpPr/>
          <p:nvPr/>
        </p:nvSpPr>
        <p:spPr>
          <a:xfrm>
            <a:off x="10203656" y="3600450"/>
            <a:ext cx="1416843" cy="9525"/>
          </a:xfrm>
          <a:prstGeom prst="rect">
            <a:avLst/>
          </a:prstGeom>
          <a:solidFill>
            <a:srgbClr val="33415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6" name="Google Shape;396;p25"/>
          <p:cNvSpPr/>
          <p:nvPr/>
        </p:nvSpPr>
        <p:spPr>
          <a:xfrm>
            <a:off x="6286500" y="4019550"/>
            <a:ext cx="2611487" cy="9525"/>
          </a:xfrm>
          <a:prstGeom prst="rect">
            <a:avLst/>
          </a:prstGeom>
          <a:solidFill>
            <a:srgbClr val="33415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7" name="Google Shape;397;p25"/>
          <p:cNvSpPr/>
          <p:nvPr/>
        </p:nvSpPr>
        <p:spPr>
          <a:xfrm>
            <a:off x="8897987" y="4019550"/>
            <a:ext cx="1305669" cy="9525"/>
          </a:xfrm>
          <a:prstGeom prst="rect">
            <a:avLst/>
          </a:prstGeom>
          <a:solidFill>
            <a:srgbClr val="33415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8" name="Google Shape;398;p25"/>
          <p:cNvSpPr/>
          <p:nvPr/>
        </p:nvSpPr>
        <p:spPr>
          <a:xfrm>
            <a:off x="10203656" y="4019550"/>
            <a:ext cx="1416843" cy="9525"/>
          </a:xfrm>
          <a:prstGeom prst="rect">
            <a:avLst/>
          </a:prstGeom>
          <a:solidFill>
            <a:srgbClr val="33415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9" name="Google Shape;399;p25"/>
          <p:cNvSpPr/>
          <p:nvPr/>
        </p:nvSpPr>
        <p:spPr>
          <a:xfrm>
            <a:off x="6286500" y="4438650"/>
            <a:ext cx="2611487" cy="9525"/>
          </a:xfrm>
          <a:prstGeom prst="rect">
            <a:avLst/>
          </a:prstGeom>
          <a:solidFill>
            <a:srgbClr val="33415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0" name="Google Shape;400;p25"/>
          <p:cNvSpPr/>
          <p:nvPr/>
        </p:nvSpPr>
        <p:spPr>
          <a:xfrm>
            <a:off x="8897987" y="4438650"/>
            <a:ext cx="1305669" cy="9525"/>
          </a:xfrm>
          <a:prstGeom prst="rect">
            <a:avLst/>
          </a:prstGeom>
          <a:solidFill>
            <a:srgbClr val="33415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1" name="Google Shape;401;p25"/>
          <p:cNvSpPr/>
          <p:nvPr/>
        </p:nvSpPr>
        <p:spPr>
          <a:xfrm>
            <a:off x="10203656" y="4438650"/>
            <a:ext cx="1416843" cy="9525"/>
          </a:xfrm>
          <a:prstGeom prst="rect">
            <a:avLst/>
          </a:prstGeom>
          <a:solidFill>
            <a:srgbClr val="33415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2" name="Google Shape;402;p25"/>
          <p:cNvSpPr/>
          <p:nvPr/>
        </p:nvSpPr>
        <p:spPr>
          <a:xfrm>
            <a:off x="6286500" y="4857750"/>
            <a:ext cx="2611487" cy="9525"/>
          </a:xfrm>
          <a:prstGeom prst="rect">
            <a:avLst/>
          </a:prstGeom>
          <a:solidFill>
            <a:srgbClr val="33415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3" name="Google Shape;403;p25"/>
          <p:cNvSpPr/>
          <p:nvPr/>
        </p:nvSpPr>
        <p:spPr>
          <a:xfrm>
            <a:off x="8897987" y="4857750"/>
            <a:ext cx="1305669" cy="9525"/>
          </a:xfrm>
          <a:prstGeom prst="rect">
            <a:avLst/>
          </a:prstGeom>
          <a:solidFill>
            <a:srgbClr val="33415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4" name="Google Shape;404;p25"/>
          <p:cNvSpPr/>
          <p:nvPr/>
        </p:nvSpPr>
        <p:spPr>
          <a:xfrm>
            <a:off x="10203656" y="4857750"/>
            <a:ext cx="1416843" cy="9525"/>
          </a:xfrm>
          <a:prstGeom prst="rect">
            <a:avLst/>
          </a:prstGeom>
          <a:solidFill>
            <a:srgbClr val="33415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409" name="Google Shape;409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Google Shape;410;p26"/>
          <p:cNvSpPr txBox="1"/>
          <p:nvPr/>
        </p:nvSpPr>
        <p:spPr>
          <a:xfrm>
            <a:off x="571500" y="381000"/>
            <a:ext cx="11601450" cy="5048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150" u="none" cap="none" strike="noStrike">
                <a:solidFill>
                  <a:srgbClr val="38BDF8"/>
                </a:solidFill>
                <a:latin typeface="Inter"/>
                <a:ea typeface="Inter"/>
                <a:cs typeface="Inter"/>
                <a:sym typeface="Inter"/>
              </a:rPr>
              <a:t>System API: How to Use It</a:t>
            </a:r>
            <a:endParaRPr/>
          </a:p>
        </p:txBody>
      </p:sp>
      <p:sp>
        <p:nvSpPr>
          <p:cNvPr id="411" name="Google Shape;411;p26"/>
          <p:cNvSpPr/>
          <p:nvPr/>
        </p:nvSpPr>
        <p:spPr>
          <a:xfrm>
            <a:off x="571500" y="1009650"/>
            <a:ext cx="11049000" cy="19050"/>
          </a:xfrm>
          <a:prstGeom prst="rect">
            <a:avLst/>
          </a:prstGeom>
          <a:solidFill>
            <a:srgbClr val="38BDF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2" name="Google Shape;412;p26"/>
          <p:cNvSpPr txBox="1"/>
          <p:nvPr/>
        </p:nvSpPr>
        <p:spPr>
          <a:xfrm>
            <a:off x="571500" y="1219200"/>
            <a:ext cx="5600700" cy="2762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A5F3FC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Endpoints</a:t>
            </a:r>
            <a:endParaRPr/>
          </a:p>
        </p:txBody>
      </p:sp>
      <p:graphicFrame>
        <p:nvGraphicFramePr>
          <p:cNvPr id="413" name="Google Shape;413;p26"/>
          <p:cNvGraphicFramePr/>
          <p:nvPr/>
        </p:nvGraphicFramePr>
        <p:xfrm>
          <a:off x="571500" y="160972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{77A08440-F125-49F8-BD57-8453D8FAE666}</a:tableStyleId>
              </a:tblPr>
              <a:tblGrid>
                <a:gridCol w="3624850"/>
                <a:gridCol w="1709150"/>
              </a:tblGrid>
              <a:tr h="4095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50" u="none" cap="none" strike="noStrike">
                          <a:solidFill>
                            <a:srgbClr val="38BDF8"/>
                          </a:solidFill>
                          <a:latin typeface="Roboto SemiBold"/>
                          <a:ea typeface="Roboto SemiBold"/>
                          <a:cs typeface="Roboto SemiBold"/>
                          <a:sym typeface="Roboto SemiBold"/>
                        </a:rPr>
                        <a:t>Endpoint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F172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50" u="none" cap="none" strike="noStrike">
                          <a:solidFill>
                            <a:srgbClr val="38BDF8"/>
                          </a:solidFill>
                          <a:latin typeface="Roboto SemiBold"/>
                          <a:ea typeface="Roboto SemiBold"/>
                          <a:cs typeface="Roboto SemiBold"/>
                          <a:sym typeface="Roboto SemiBold"/>
                        </a:rPr>
                        <a:t>Method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F172A"/>
                    </a:solidFill>
                  </a:tcPr>
                </a:tc>
              </a:tr>
              <a:tr h="4095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200" u="none" cap="none" strike="noStrike">
                          <a:solidFill>
                            <a:srgbClr val="F8FAFC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/candidate/load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5314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200" u="none" cap="none" strike="noStrike">
                          <a:solidFill>
                            <a:srgbClr val="F8FAFC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POST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53146"/>
                    </a:solidFill>
                  </a:tcPr>
                </a:tc>
              </a:tr>
              <a:tr h="4095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200" u="none" cap="none" strike="noStrike">
                          <a:solidFill>
                            <a:srgbClr val="F8FAFC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/candidate/load_folder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200" u="none" cap="none" strike="noStrike">
                          <a:solidFill>
                            <a:srgbClr val="F8FAFC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POST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95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200" u="none" cap="none" strike="noStrike">
                          <a:solidFill>
                            <a:srgbClr val="F8FAFC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/job-offer/match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5314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200" u="none" cap="none" strike="noStrike">
                          <a:solidFill>
                            <a:srgbClr val="F8FAFC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POST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53146"/>
                    </a:solidFill>
                  </a:tcPr>
                </a:tc>
              </a:tr>
            </a:tbl>
          </a:graphicData>
        </a:graphic>
      </p:graphicFrame>
      <p:sp>
        <p:nvSpPr>
          <p:cNvPr id="414" name="Google Shape;414;p26"/>
          <p:cNvSpPr txBox="1"/>
          <p:nvPr/>
        </p:nvSpPr>
        <p:spPr>
          <a:xfrm>
            <a:off x="571500" y="3438525"/>
            <a:ext cx="5600700" cy="2762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A5F3FC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Example Call</a:t>
            </a:r>
            <a:endParaRPr/>
          </a:p>
        </p:txBody>
      </p:sp>
      <p:sp>
        <p:nvSpPr>
          <p:cNvPr id="415" name="Google Shape;415;p26"/>
          <p:cNvSpPr txBox="1"/>
          <p:nvPr/>
        </p:nvSpPr>
        <p:spPr>
          <a:xfrm>
            <a:off x="6286500" y="1219200"/>
            <a:ext cx="5600700" cy="2762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A5F3FC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Response Structure</a:t>
            </a:r>
            <a:endParaRPr/>
          </a:p>
        </p:txBody>
      </p:sp>
      <p:sp>
        <p:nvSpPr>
          <p:cNvPr id="416" name="Google Shape;416;p26"/>
          <p:cNvSpPr/>
          <p:nvPr/>
        </p:nvSpPr>
        <p:spPr>
          <a:xfrm>
            <a:off x="571500" y="1985962"/>
            <a:ext cx="3624857" cy="9525"/>
          </a:xfrm>
          <a:prstGeom prst="rect">
            <a:avLst/>
          </a:prstGeom>
          <a:solidFill>
            <a:srgbClr val="33415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7" name="Google Shape;417;p26"/>
          <p:cNvSpPr/>
          <p:nvPr/>
        </p:nvSpPr>
        <p:spPr>
          <a:xfrm>
            <a:off x="4196357" y="1985962"/>
            <a:ext cx="1709142" cy="9525"/>
          </a:xfrm>
          <a:prstGeom prst="rect">
            <a:avLst/>
          </a:prstGeom>
          <a:solidFill>
            <a:srgbClr val="33415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8" name="Google Shape;418;p26"/>
          <p:cNvSpPr/>
          <p:nvPr/>
        </p:nvSpPr>
        <p:spPr>
          <a:xfrm>
            <a:off x="571500" y="2405062"/>
            <a:ext cx="3624857" cy="9525"/>
          </a:xfrm>
          <a:prstGeom prst="rect">
            <a:avLst/>
          </a:prstGeom>
          <a:solidFill>
            <a:srgbClr val="33415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9" name="Google Shape;419;p26"/>
          <p:cNvSpPr/>
          <p:nvPr/>
        </p:nvSpPr>
        <p:spPr>
          <a:xfrm>
            <a:off x="4196357" y="2405062"/>
            <a:ext cx="1709142" cy="9525"/>
          </a:xfrm>
          <a:prstGeom prst="rect">
            <a:avLst/>
          </a:prstGeom>
          <a:solidFill>
            <a:srgbClr val="33415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0" name="Google Shape;420;p26"/>
          <p:cNvSpPr/>
          <p:nvPr/>
        </p:nvSpPr>
        <p:spPr>
          <a:xfrm>
            <a:off x="571500" y="2824162"/>
            <a:ext cx="3624857" cy="9525"/>
          </a:xfrm>
          <a:prstGeom prst="rect">
            <a:avLst/>
          </a:prstGeom>
          <a:solidFill>
            <a:srgbClr val="33415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1" name="Google Shape;421;p26"/>
          <p:cNvSpPr/>
          <p:nvPr/>
        </p:nvSpPr>
        <p:spPr>
          <a:xfrm>
            <a:off x="4196357" y="2824162"/>
            <a:ext cx="1709142" cy="9525"/>
          </a:xfrm>
          <a:prstGeom prst="rect">
            <a:avLst/>
          </a:prstGeom>
          <a:solidFill>
            <a:srgbClr val="33415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426" name="Google Shape;426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427" name="Google Shape;427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86500" y="1466850"/>
            <a:ext cx="5334000" cy="4762500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Google Shape;428;p27"/>
          <p:cNvSpPr txBox="1"/>
          <p:nvPr/>
        </p:nvSpPr>
        <p:spPr>
          <a:xfrm>
            <a:off x="571500" y="381000"/>
            <a:ext cx="11601450" cy="5048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150" u="none" cap="none" strike="noStrike">
                <a:solidFill>
                  <a:srgbClr val="38BDF8"/>
                </a:solidFill>
                <a:latin typeface="Inter"/>
                <a:ea typeface="Inter"/>
                <a:cs typeface="Inter"/>
                <a:sym typeface="Inter"/>
              </a:rPr>
              <a:t>Training &amp; Testing Data</a:t>
            </a:r>
            <a:endParaRPr/>
          </a:p>
        </p:txBody>
      </p:sp>
      <p:sp>
        <p:nvSpPr>
          <p:cNvPr id="429" name="Google Shape;429;p27"/>
          <p:cNvSpPr/>
          <p:nvPr/>
        </p:nvSpPr>
        <p:spPr>
          <a:xfrm>
            <a:off x="571500" y="1009650"/>
            <a:ext cx="11049000" cy="19050"/>
          </a:xfrm>
          <a:prstGeom prst="rect">
            <a:avLst/>
          </a:prstGeom>
          <a:solidFill>
            <a:srgbClr val="38BDF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0" name="Google Shape;430;p27"/>
          <p:cNvSpPr txBox="1"/>
          <p:nvPr/>
        </p:nvSpPr>
        <p:spPr>
          <a:xfrm>
            <a:off x="571500" y="1866900"/>
            <a:ext cx="5600700" cy="2762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A5F3FC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Resume Dataset (24 Categories)</a:t>
            </a:r>
            <a:endParaRPr/>
          </a:p>
        </p:txBody>
      </p:sp>
      <p:sp>
        <p:nvSpPr>
          <p:cNvPr id="431" name="Google Shape;431;p27"/>
          <p:cNvSpPr txBox="1"/>
          <p:nvPr/>
        </p:nvSpPr>
        <p:spPr>
          <a:xfrm>
            <a:off x="571500" y="3461295"/>
            <a:ext cx="5600700" cy="2762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A5F3FC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Job Positions</a:t>
            </a:r>
            <a:endParaRPr/>
          </a:p>
        </p:txBody>
      </p:sp>
      <p:sp>
        <p:nvSpPr>
          <p:cNvPr id="432" name="Google Shape;432;p27"/>
          <p:cNvSpPr txBox="1"/>
          <p:nvPr/>
        </p:nvSpPr>
        <p:spPr>
          <a:xfrm>
            <a:off x="571500" y="4686151"/>
            <a:ext cx="5600700" cy="2762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A5F3FC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Data Schema</a:t>
            </a:r>
            <a:endParaRPr/>
          </a:p>
        </p:txBody>
      </p:sp>
      <p:pic>
        <p:nvPicPr>
          <p:cNvPr descr="image.png" id="433" name="Google Shape;433;p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96025" y="1476375"/>
            <a:ext cx="5314950" cy="4743450"/>
          </a:xfrm>
          <a:prstGeom prst="rect">
            <a:avLst/>
          </a:prstGeom>
          <a:noFill/>
          <a:ln>
            <a:noFill/>
          </a:ln>
        </p:spPr>
      </p:pic>
      <p:sp>
        <p:nvSpPr>
          <p:cNvPr id="434" name="Google Shape;434;p27"/>
          <p:cNvSpPr txBox="1"/>
          <p:nvPr/>
        </p:nvSpPr>
        <p:spPr>
          <a:xfrm>
            <a:off x="904875" y="2257425"/>
            <a:ext cx="5000625" cy="2742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50" u="none" cap="none" strike="noStrike">
                <a:solidFill>
                  <a:srgbClr val="CBD5E1"/>
                </a:solidFill>
                <a:latin typeface="Roboto"/>
                <a:ea typeface="Roboto"/>
                <a:cs typeface="Roboto"/>
                <a:sym typeface="Roboto"/>
              </a:rPr>
              <a:t>Accountant, IT, Healthcare, Engineering</a:t>
            </a:r>
            <a:endParaRPr/>
          </a:p>
        </p:txBody>
      </p:sp>
      <p:sp>
        <p:nvSpPr>
          <p:cNvPr id="435" name="Google Shape;435;p27"/>
          <p:cNvSpPr txBox="1"/>
          <p:nvPr/>
        </p:nvSpPr>
        <p:spPr>
          <a:xfrm>
            <a:off x="904875" y="2626965"/>
            <a:ext cx="5000625" cy="2742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50" u="none" cap="none" strike="noStrike">
                <a:solidFill>
                  <a:srgbClr val="CBD5E1"/>
                </a:solidFill>
                <a:latin typeface="Roboto"/>
                <a:ea typeface="Roboto"/>
                <a:cs typeface="Roboto"/>
                <a:sym typeface="Roboto"/>
              </a:rPr>
              <a:t>Finance, Sales, HR, Aviation, Banking</a:t>
            </a:r>
            <a:endParaRPr/>
          </a:p>
        </p:txBody>
      </p:sp>
      <p:sp>
        <p:nvSpPr>
          <p:cNvPr id="436" name="Google Shape;436;p27"/>
          <p:cNvSpPr txBox="1"/>
          <p:nvPr/>
        </p:nvSpPr>
        <p:spPr>
          <a:xfrm>
            <a:off x="904875" y="2996505"/>
            <a:ext cx="5000625" cy="2742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50" u="none" cap="none" strike="noStrike">
                <a:solidFill>
                  <a:srgbClr val="CBD5E1"/>
                </a:solidFill>
                <a:latin typeface="Roboto"/>
                <a:ea typeface="Roboto"/>
                <a:cs typeface="Roboto"/>
                <a:sym typeface="Roboto"/>
              </a:rPr>
              <a:t>Construction, Designer, Media, Teacher</a:t>
            </a:r>
            <a:endParaRPr/>
          </a:p>
        </p:txBody>
      </p:sp>
      <p:sp>
        <p:nvSpPr>
          <p:cNvPr id="437" name="Google Shape;437;p27"/>
          <p:cNvSpPr txBox="1"/>
          <p:nvPr/>
        </p:nvSpPr>
        <p:spPr>
          <a:xfrm>
            <a:off x="904875" y="3851820"/>
            <a:ext cx="5000625" cy="2742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50" u="none" cap="none" strike="noStrike">
                <a:solidFill>
                  <a:srgbClr val="CBD5E1"/>
                </a:solidFill>
                <a:latin typeface="Roboto"/>
                <a:ea typeface="Roboto"/>
                <a:cs typeface="Roboto"/>
                <a:sym typeface="Roboto"/>
              </a:rPr>
              <a:t>20 job descriptions (Accounting focus).</a:t>
            </a:r>
            <a:endParaRPr/>
          </a:p>
        </p:txBody>
      </p:sp>
      <p:sp>
        <p:nvSpPr>
          <p:cNvPr id="438" name="Google Shape;438;p27"/>
          <p:cNvSpPr txBox="1"/>
          <p:nvPr/>
        </p:nvSpPr>
        <p:spPr>
          <a:xfrm>
            <a:off x="904875" y="4221360"/>
            <a:ext cx="5000625" cy="2742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50" u="none" cap="none" strike="noStrike">
                <a:solidFill>
                  <a:srgbClr val="CBD5E1"/>
                </a:solidFill>
                <a:latin typeface="Roboto"/>
                <a:ea typeface="Roboto"/>
                <a:cs typeface="Roboto"/>
                <a:sym typeface="Roboto"/>
              </a:rPr>
              <a:t>Includes requirements, salary, benefits.</a:t>
            </a:r>
            <a:endParaRPr/>
          </a:p>
        </p:txBody>
      </p:sp>
      <p:sp>
        <p:nvSpPr>
          <p:cNvPr id="439" name="Google Shape;439;p27"/>
          <p:cNvSpPr txBox="1"/>
          <p:nvPr/>
        </p:nvSpPr>
        <p:spPr>
          <a:xfrm>
            <a:off x="666750" y="2257425"/>
            <a:ext cx="76200" cy="2762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350" u="none" cap="none" strike="noStrike">
                <a:solidFill>
                  <a:srgbClr val="84CC16"/>
                </a:solidFill>
                <a:latin typeface="Roboto"/>
                <a:ea typeface="Roboto"/>
                <a:cs typeface="Roboto"/>
                <a:sym typeface="Roboto"/>
              </a:rPr>
              <a:t>▹</a:t>
            </a:r>
            <a:endParaRPr/>
          </a:p>
        </p:txBody>
      </p:sp>
      <p:sp>
        <p:nvSpPr>
          <p:cNvPr id="440" name="Google Shape;440;p27"/>
          <p:cNvSpPr txBox="1"/>
          <p:nvPr/>
        </p:nvSpPr>
        <p:spPr>
          <a:xfrm>
            <a:off x="666750" y="2626965"/>
            <a:ext cx="76200" cy="2762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350" u="none" cap="none" strike="noStrike">
                <a:solidFill>
                  <a:srgbClr val="84CC16"/>
                </a:solidFill>
                <a:latin typeface="Roboto"/>
                <a:ea typeface="Roboto"/>
                <a:cs typeface="Roboto"/>
                <a:sym typeface="Roboto"/>
              </a:rPr>
              <a:t>▹</a:t>
            </a:r>
            <a:endParaRPr/>
          </a:p>
        </p:txBody>
      </p:sp>
      <p:sp>
        <p:nvSpPr>
          <p:cNvPr id="441" name="Google Shape;441;p27"/>
          <p:cNvSpPr txBox="1"/>
          <p:nvPr/>
        </p:nvSpPr>
        <p:spPr>
          <a:xfrm>
            <a:off x="666750" y="2996505"/>
            <a:ext cx="76200" cy="2762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350" u="none" cap="none" strike="noStrike">
                <a:solidFill>
                  <a:srgbClr val="84CC16"/>
                </a:solidFill>
                <a:latin typeface="Roboto"/>
                <a:ea typeface="Roboto"/>
                <a:cs typeface="Roboto"/>
                <a:sym typeface="Roboto"/>
              </a:rPr>
              <a:t>▹</a:t>
            </a:r>
            <a:endParaRPr/>
          </a:p>
        </p:txBody>
      </p:sp>
      <p:sp>
        <p:nvSpPr>
          <p:cNvPr id="442" name="Google Shape;442;p27"/>
          <p:cNvSpPr txBox="1"/>
          <p:nvPr/>
        </p:nvSpPr>
        <p:spPr>
          <a:xfrm>
            <a:off x="666750" y="3851820"/>
            <a:ext cx="76200" cy="2762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350" u="none" cap="none" strike="noStrike">
                <a:solidFill>
                  <a:srgbClr val="84CC16"/>
                </a:solidFill>
                <a:latin typeface="Roboto"/>
                <a:ea typeface="Roboto"/>
                <a:cs typeface="Roboto"/>
                <a:sym typeface="Roboto"/>
              </a:rPr>
              <a:t>▹</a:t>
            </a:r>
            <a:endParaRPr/>
          </a:p>
        </p:txBody>
      </p:sp>
      <p:sp>
        <p:nvSpPr>
          <p:cNvPr id="443" name="Google Shape;443;p27"/>
          <p:cNvSpPr txBox="1"/>
          <p:nvPr/>
        </p:nvSpPr>
        <p:spPr>
          <a:xfrm>
            <a:off x="666750" y="4221360"/>
            <a:ext cx="76200" cy="2762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350" u="none" cap="none" strike="noStrike">
                <a:solidFill>
                  <a:srgbClr val="84CC16"/>
                </a:solidFill>
                <a:latin typeface="Roboto"/>
                <a:ea typeface="Roboto"/>
                <a:cs typeface="Roboto"/>
                <a:sym typeface="Roboto"/>
              </a:rPr>
              <a:t>▹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448" name="Google Shape;448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449" name="Google Shape;449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1500" y="2904232"/>
            <a:ext cx="5334000" cy="188773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450" name="Google Shape;450;p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86500" y="2904232"/>
            <a:ext cx="5334000" cy="1887735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28"/>
          <p:cNvSpPr txBox="1"/>
          <p:nvPr/>
        </p:nvSpPr>
        <p:spPr>
          <a:xfrm>
            <a:off x="571500" y="381000"/>
            <a:ext cx="11601450" cy="5048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150" u="none" cap="none" strike="noStrike">
                <a:solidFill>
                  <a:srgbClr val="38BDF8"/>
                </a:solidFill>
                <a:latin typeface="Inter"/>
                <a:ea typeface="Inter"/>
                <a:cs typeface="Inter"/>
                <a:sym typeface="Inter"/>
              </a:rPr>
              <a:t>Limitations &amp; Future Improvements</a:t>
            </a:r>
            <a:endParaRPr/>
          </a:p>
        </p:txBody>
      </p:sp>
      <p:sp>
        <p:nvSpPr>
          <p:cNvPr id="452" name="Google Shape;452;p28"/>
          <p:cNvSpPr/>
          <p:nvPr/>
        </p:nvSpPr>
        <p:spPr>
          <a:xfrm>
            <a:off x="571500" y="1009650"/>
            <a:ext cx="11049000" cy="19050"/>
          </a:xfrm>
          <a:prstGeom prst="rect">
            <a:avLst/>
          </a:prstGeom>
          <a:solidFill>
            <a:srgbClr val="38BDF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3" name="Google Shape;453;p28"/>
          <p:cNvSpPr txBox="1"/>
          <p:nvPr/>
        </p:nvSpPr>
        <p:spPr>
          <a:xfrm>
            <a:off x="581025" y="2913757"/>
            <a:ext cx="5580697" cy="2762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2860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F8717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Current Limitations</a:t>
            </a:r>
            <a:endParaRPr/>
          </a:p>
        </p:txBody>
      </p:sp>
      <p:sp>
        <p:nvSpPr>
          <p:cNvPr id="454" name="Google Shape;454;p28"/>
          <p:cNvSpPr txBox="1"/>
          <p:nvPr/>
        </p:nvSpPr>
        <p:spPr>
          <a:xfrm>
            <a:off x="6296025" y="2913757"/>
            <a:ext cx="5580697" cy="2762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2860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38BDF8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Future Improvements</a:t>
            </a:r>
            <a:endParaRPr/>
          </a:p>
        </p:txBody>
      </p:sp>
      <p:pic>
        <p:nvPicPr>
          <p:cNvPr descr="image.png" id="455" name="Google Shape;455;p2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81025" y="2932807"/>
            <a:ext cx="228600" cy="2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456" name="Google Shape;456;p28"/>
          <p:cNvSpPr txBox="1"/>
          <p:nvPr/>
        </p:nvSpPr>
        <p:spPr>
          <a:xfrm>
            <a:off x="914400" y="3304282"/>
            <a:ext cx="4981575" cy="2742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50" u="none" cap="none" strike="noStrike">
                <a:solidFill>
                  <a:srgbClr val="CBD5E1"/>
                </a:solidFill>
                <a:latin typeface="Roboto"/>
                <a:ea typeface="Roboto"/>
                <a:cs typeface="Roboto"/>
                <a:sym typeface="Roboto"/>
              </a:rPr>
              <a:t>English-language documents only.</a:t>
            </a:r>
            <a:endParaRPr/>
          </a:p>
        </p:txBody>
      </p:sp>
      <p:sp>
        <p:nvSpPr>
          <p:cNvPr id="457" name="Google Shape;457;p28"/>
          <p:cNvSpPr txBox="1"/>
          <p:nvPr/>
        </p:nvSpPr>
        <p:spPr>
          <a:xfrm>
            <a:off x="914400" y="3673822"/>
            <a:ext cx="4981575" cy="2742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50" u="none" cap="none" strike="noStrike">
                <a:solidFill>
                  <a:srgbClr val="CBD5E1"/>
                </a:solidFill>
                <a:latin typeface="Roboto"/>
                <a:ea typeface="Roboto"/>
                <a:cs typeface="Roboto"/>
                <a:sym typeface="Roboto"/>
              </a:rPr>
              <a:t>PDF quality affects extraction.</a:t>
            </a:r>
            <a:endParaRPr/>
          </a:p>
        </p:txBody>
      </p:sp>
      <p:sp>
        <p:nvSpPr>
          <p:cNvPr id="458" name="Google Shape;458;p28"/>
          <p:cNvSpPr txBox="1"/>
          <p:nvPr/>
        </p:nvSpPr>
        <p:spPr>
          <a:xfrm>
            <a:off x="914400" y="4043362"/>
            <a:ext cx="4981575" cy="2742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50" u="none" cap="none" strike="noStrike">
                <a:solidFill>
                  <a:srgbClr val="CBD5E1"/>
                </a:solidFill>
                <a:latin typeface="Roboto"/>
                <a:ea typeface="Roboto"/>
                <a:cs typeface="Roboto"/>
                <a:sym typeface="Roboto"/>
              </a:rPr>
              <a:t>Requires Google API key (quota).</a:t>
            </a:r>
            <a:endParaRPr/>
          </a:p>
        </p:txBody>
      </p:sp>
      <p:sp>
        <p:nvSpPr>
          <p:cNvPr id="459" name="Google Shape;459;p28"/>
          <p:cNvSpPr txBox="1"/>
          <p:nvPr/>
        </p:nvSpPr>
        <p:spPr>
          <a:xfrm>
            <a:off x="914400" y="4412902"/>
            <a:ext cx="4981575" cy="2742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50" u="none" cap="none" strike="noStrike">
                <a:solidFill>
                  <a:srgbClr val="CBD5E1"/>
                </a:solidFill>
                <a:latin typeface="Roboto"/>
                <a:ea typeface="Roboto"/>
                <a:cs typeface="Roboto"/>
                <a:sym typeface="Roboto"/>
              </a:rPr>
              <a:t>No feedback learning loop.</a:t>
            </a:r>
            <a:endParaRPr/>
          </a:p>
        </p:txBody>
      </p:sp>
      <p:pic>
        <p:nvPicPr>
          <p:cNvPr descr="image.png" id="460" name="Google Shape;460;p2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296025" y="2932807"/>
            <a:ext cx="228600" cy="2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p28"/>
          <p:cNvSpPr txBox="1"/>
          <p:nvPr/>
        </p:nvSpPr>
        <p:spPr>
          <a:xfrm>
            <a:off x="6629400" y="3304282"/>
            <a:ext cx="4981575" cy="2742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350" u="none" cap="none" strike="noStrike">
                <a:solidFill>
                  <a:srgbClr val="CBD5E1"/>
                </a:solidFill>
                <a:latin typeface="Roboto"/>
                <a:ea typeface="Roboto"/>
                <a:cs typeface="Roboto"/>
                <a:sym typeface="Roboto"/>
              </a:rPr>
              <a:t>Feedback Loop:</a:t>
            </a:r>
            <a:r>
              <a:rPr b="0" i="0" lang="en-US" sz="1350" u="none" cap="none" strike="noStrike">
                <a:solidFill>
                  <a:srgbClr val="CBD5E1"/>
                </a:solidFill>
                <a:latin typeface="Roboto"/>
                <a:ea typeface="Roboto"/>
                <a:cs typeface="Roboto"/>
                <a:sym typeface="Roboto"/>
              </a:rPr>
              <a:t> Learn from recruiter decisions.</a:t>
            </a:r>
            <a:endParaRPr/>
          </a:p>
        </p:txBody>
      </p:sp>
      <p:sp>
        <p:nvSpPr>
          <p:cNvPr id="462" name="Google Shape;462;p28"/>
          <p:cNvSpPr txBox="1"/>
          <p:nvPr/>
        </p:nvSpPr>
        <p:spPr>
          <a:xfrm>
            <a:off x="6629400" y="3673822"/>
            <a:ext cx="4981575" cy="2742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350" u="none" cap="none" strike="noStrike">
                <a:solidFill>
                  <a:srgbClr val="CBD5E1"/>
                </a:solidFill>
                <a:latin typeface="Roboto"/>
                <a:ea typeface="Roboto"/>
                <a:cs typeface="Roboto"/>
                <a:sym typeface="Roboto"/>
              </a:rPr>
              <a:t>Multi-Language:</a:t>
            </a:r>
            <a:r>
              <a:rPr b="0" i="0" lang="en-US" sz="1350" u="none" cap="none" strike="noStrike">
                <a:solidFill>
                  <a:srgbClr val="CBD5E1"/>
                </a:solidFill>
                <a:latin typeface="Roboto"/>
                <a:ea typeface="Roboto"/>
                <a:cs typeface="Roboto"/>
                <a:sym typeface="Roboto"/>
              </a:rPr>
              <a:t> Support global CVs.</a:t>
            </a:r>
            <a:endParaRPr/>
          </a:p>
        </p:txBody>
      </p:sp>
      <p:sp>
        <p:nvSpPr>
          <p:cNvPr id="463" name="Google Shape;463;p28"/>
          <p:cNvSpPr txBox="1"/>
          <p:nvPr/>
        </p:nvSpPr>
        <p:spPr>
          <a:xfrm>
            <a:off x="6629400" y="4043362"/>
            <a:ext cx="4981575" cy="2742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350" u="none" cap="none" strike="noStrike">
                <a:solidFill>
                  <a:srgbClr val="CBD5E1"/>
                </a:solidFill>
                <a:latin typeface="Roboto"/>
                <a:ea typeface="Roboto"/>
                <a:cs typeface="Roboto"/>
                <a:sym typeface="Roboto"/>
              </a:rPr>
              <a:t>Skill Ontology:</a:t>
            </a:r>
            <a:r>
              <a:rPr b="0" i="0" lang="en-US" sz="1350" u="none" cap="none" strike="noStrike">
                <a:solidFill>
                  <a:srgbClr val="CBD5E1"/>
                </a:solidFill>
                <a:latin typeface="Roboto"/>
                <a:ea typeface="Roboto"/>
                <a:cs typeface="Roboto"/>
                <a:sym typeface="Roboto"/>
              </a:rPr>
              <a:t> Understand hierarchies (Py → Coding).</a:t>
            </a:r>
            <a:endParaRPr/>
          </a:p>
        </p:txBody>
      </p:sp>
      <p:sp>
        <p:nvSpPr>
          <p:cNvPr id="464" name="Google Shape;464;p28"/>
          <p:cNvSpPr txBox="1"/>
          <p:nvPr/>
        </p:nvSpPr>
        <p:spPr>
          <a:xfrm>
            <a:off x="6629400" y="4412902"/>
            <a:ext cx="4981575" cy="2742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350" u="none" cap="none" strike="noStrike">
                <a:solidFill>
                  <a:srgbClr val="CBD5E1"/>
                </a:solidFill>
                <a:latin typeface="Roboto"/>
                <a:ea typeface="Roboto"/>
                <a:cs typeface="Roboto"/>
                <a:sym typeface="Roboto"/>
              </a:rPr>
              <a:t>Interview Agent:</a:t>
            </a:r>
            <a:r>
              <a:rPr b="0" i="0" lang="en-US" sz="1350" u="none" cap="none" strike="noStrike">
                <a:solidFill>
                  <a:srgbClr val="CBD5E1"/>
                </a:solidFill>
                <a:latin typeface="Roboto"/>
                <a:ea typeface="Roboto"/>
                <a:cs typeface="Roboto"/>
                <a:sym typeface="Roboto"/>
              </a:rPr>
              <a:t> Auto-scheduling.</a:t>
            </a:r>
            <a:endParaRPr/>
          </a:p>
        </p:txBody>
      </p:sp>
      <p:sp>
        <p:nvSpPr>
          <p:cNvPr id="465" name="Google Shape;465;p28"/>
          <p:cNvSpPr txBox="1"/>
          <p:nvPr/>
        </p:nvSpPr>
        <p:spPr>
          <a:xfrm>
            <a:off x="676275" y="3304282"/>
            <a:ext cx="76200" cy="2762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350" u="none" cap="none" strike="noStrike">
                <a:solidFill>
                  <a:srgbClr val="84CC16"/>
                </a:solidFill>
                <a:latin typeface="Roboto"/>
                <a:ea typeface="Roboto"/>
                <a:cs typeface="Roboto"/>
                <a:sym typeface="Roboto"/>
              </a:rPr>
              <a:t>▹</a:t>
            </a:r>
            <a:endParaRPr/>
          </a:p>
        </p:txBody>
      </p:sp>
      <p:sp>
        <p:nvSpPr>
          <p:cNvPr id="466" name="Google Shape;466;p28"/>
          <p:cNvSpPr txBox="1"/>
          <p:nvPr/>
        </p:nvSpPr>
        <p:spPr>
          <a:xfrm>
            <a:off x="676275" y="3673822"/>
            <a:ext cx="76200" cy="2762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350" u="none" cap="none" strike="noStrike">
                <a:solidFill>
                  <a:srgbClr val="84CC16"/>
                </a:solidFill>
                <a:latin typeface="Roboto"/>
                <a:ea typeface="Roboto"/>
                <a:cs typeface="Roboto"/>
                <a:sym typeface="Roboto"/>
              </a:rPr>
              <a:t>▹</a:t>
            </a:r>
            <a:endParaRPr/>
          </a:p>
        </p:txBody>
      </p:sp>
      <p:sp>
        <p:nvSpPr>
          <p:cNvPr id="467" name="Google Shape;467;p28"/>
          <p:cNvSpPr txBox="1"/>
          <p:nvPr/>
        </p:nvSpPr>
        <p:spPr>
          <a:xfrm>
            <a:off x="676275" y="4043362"/>
            <a:ext cx="76200" cy="2762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350" u="none" cap="none" strike="noStrike">
                <a:solidFill>
                  <a:srgbClr val="84CC16"/>
                </a:solidFill>
                <a:latin typeface="Roboto"/>
                <a:ea typeface="Roboto"/>
                <a:cs typeface="Roboto"/>
                <a:sym typeface="Roboto"/>
              </a:rPr>
              <a:t>▹</a:t>
            </a:r>
            <a:endParaRPr/>
          </a:p>
        </p:txBody>
      </p:sp>
      <p:sp>
        <p:nvSpPr>
          <p:cNvPr id="468" name="Google Shape;468;p28"/>
          <p:cNvSpPr txBox="1"/>
          <p:nvPr/>
        </p:nvSpPr>
        <p:spPr>
          <a:xfrm>
            <a:off x="676275" y="4412902"/>
            <a:ext cx="76200" cy="2762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350" u="none" cap="none" strike="noStrike">
                <a:solidFill>
                  <a:srgbClr val="84CC16"/>
                </a:solidFill>
                <a:latin typeface="Roboto"/>
                <a:ea typeface="Roboto"/>
                <a:cs typeface="Roboto"/>
                <a:sym typeface="Roboto"/>
              </a:rPr>
              <a:t>▹</a:t>
            </a:r>
            <a:endParaRPr/>
          </a:p>
        </p:txBody>
      </p:sp>
      <p:sp>
        <p:nvSpPr>
          <p:cNvPr id="469" name="Google Shape;469;p28"/>
          <p:cNvSpPr txBox="1"/>
          <p:nvPr/>
        </p:nvSpPr>
        <p:spPr>
          <a:xfrm>
            <a:off x="6391275" y="3304282"/>
            <a:ext cx="76200" cy="2762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350" u="none" cap="none" strike="noStrike">
                <a:solidFill>
                  <a:srgbClr val="84CC16"/>
                </a:solidFill>
                <a:latin typeface="Roboto"/>
                <a:ea typeface="Roboto"/>
                <a:cs typeface="Roboto"/>
                <a:sym typeface="Roboto"/>
              </a:rPr>
              <a:t>▹</a:t>
            </a:r>
            <a:endParaRPr/>
          </a:p>
        </p:txBody>
      </p:sp>
      <p:sp>
        <p:nvSpPr>
          <p:cNvPr id="470" name="Google Shape;470;p28"/>
          <p:cNvSpPr txBox="1"/>
          <p:nvPr/>
        </p:nvSpPr>
        <p:spPr>
          <a:xfrm>
            <a:off x="6391275" y="3673822"/>
            <a:ext cx="76200" cy="2762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350" u="none" cap="none" strike="noStrike">
                <a:solidFill>
                  <a:srgbClr val="84CC16"/>
                </a:solidFill>
                <a:latin typeface="Roboto"/>
                <a:ea typeface="Roboto"/>
                <a:cs typeface="Roboto"/>
                <a:sym typeface="Roboto"/>
              </a:rPr>
              <a:t>▹</a:t>
            </a:r>
            <a:endParaRPr/>
          </a:p>
        </p:txBody>
      </p:sp>
      <p:sp>
        <p:nvSpPr>
          <p:cNvPr id="471" name="Google Shape;471;p28"/>
          <p:cNvSpPr txBox="1"/>
          <p:nvPr/>
        </p:nvSpPr>
        <p:spPr>
          <a:xfrm>
            <a:off x="6391275" y="4043362"/>
            <a:ext cx="76200" cy="2762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350" u="none" cap="none" strike="noStrike">
                <a:solidFill>
                  <a:srgbClr val="84CC16"/>
                </a:solidFill>
                <a:latin typeface="Roboto"/>
                <a:ea typeface="Roboto"/>
                <a:cs typeface="Roboto"/>
                <a:sym typeface="Roboto"/>
              </a:rPr>
              <a:t>▹</a:t>
            </a:r>
            <a:endParaRPr/>
          </a:p>
        </p:txBody>
      </p:sp>
      <p:sp>
        <p:nvSpPr>
          <p:cNvPr id="472" name="Google Shape;472;p28"/>
          <p:cNvSpPr txBox="1"/>
          <p:nvPr/>
        </p:nvSpPr>
        <p:spPr>
          <a:xfrm>
            <a:off x="6391275" y="4412902"/>
            <a:ext cx="76200" cy="2762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350" u="none" cap="none" strike="noStrike">
                <a:solidFill>
                  <a:srgbClr val="84CC16"/>
                </a:solidFill>
                <a:latin typeface="Roboto"/>
                <a:ea typeface="Roboto"/>
                <a:cs typeface="Roboto"/>
                <a:sym typeface="Roboto"/>
              </a:rPr>
              <a:t>▹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477" name="Google Shape;477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478" name="Google Shape;478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1500" y="1219200"/>
            <a:ext cx="2547937" cy="5257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479" name="Google Shape;479;p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405187" y="1219200"/>
            <a:ext cx="2547937" cy="5257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480" name="Google Shape;480;p2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238875" y="1219200"/>
            <a:ext cx="2547937" cy="5257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481" name="Google Shape;481;p2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072562" y="1219200"/>
            <a:ext cx="2547937" cy="5257800"/>
          </a:xfrm>
          <a:prstGeom prst="rect">
            <a:avLst/>
          </a:prstGeom>
          <a:noFill/>
          <a:ln>
            <a:noFill/>
          </a:ln>
        </p:spPr>
      </p:pic>
      <p:sp>
        <p:nvSpPr>
          <p:cNvPr id="482" name="Google Shape;482;p29"/>
          <p:cNvSpPr txBox="1"/>
          <p:nvPr/>
        </p:nvSpPr>
        <p:spPr>
          <a:xfrm>
            <a:off x="571500" y="381000"/>
            <a:ext cx="11601450" cy="5048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150" u="none" cap="none" strike="noStrike">
                <a:solidFill>
                  <a:srgbClr val="38BDF8"/>
                </a:solidFill>
                <a:latin typeface="Inter"/>
                <a:ea typeface="Inter"/>
                <a:cs typeface="Inter"/>
                <a:sym typeface="Inter"/>
              </a:rPr>
              <a:t>Summary &amp; Key Achievements</a:t>
            </a:r>
            <a:endParaRPr/>
          </a:p>
        </p:txBody>
      </p:sp>
      <p:sp>
        <p:nvSpPr>
          <p:cNvPr id="483" name="Google Shape;483;p29"/>
          <p:cNvSpPr/>
          <p:nvPr/>
        </p:nvSpPr>
        <p:spPr>
          <a:xfrm>
            <a:off x="571500" y="1009650"/>
            <a:ext cx="11049000" cy="19050"/>
          </a:xfrm>
          <a:prstGeom prst="rect">
            <a:avLst/>
          </a:prstGeom>
          <a:solidFill>
            <a:srgbClr val="38BDF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4" name="Google Shape;484;p29"/>
          <p:cNvSpPr txBox="1"/>
          <p:nvPr/>
        </p:nvSpPr>
        <p:spPr>
          <a:xfrm>
            <a:off x="1040368" y="2247900"/>
            <a:ext cx="1610201" cy="2762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A5F3FC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What We Built</a:t>
            </a:r>
            <a:endParaRPr/>
          </a:p>
        </p:txBody>
      </p:sp>
      <p:sp>
        <p:nvSpPr>
          <p:cNvPr id="485" name="Google Shape;485;p29"/>
          <p:cNvSpPr txBox="1"/>
          <p:nvPr/>
        </p:nvSpPr>
        <p:spPr>
          <a:xfrm>
            <a:off x="866775" y="2638425"/>
            <a:ext cx="1957387" cy="8228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50" u="none" cap="none" strike="noStrike">
                <a:solidFill>
                  <a:srgbClr val="CBD5E1"/>
                </a:solidFill>
                <a:latin typeface="Roboto"/>
                <a:ea typeface="Roboto"/>
                <a:cs typeface="Roboto"/>
                <a:sym typeface="Roboto"/>
              </a:rPr>
              <a:t>End-to-end pipeline with Dual-Search &amp; Multi-Agent architecture.</a:t>
            </a:r>
            <a:endParaRPr/>
          </a:p>
        </p:txBody>
      </p:sp>
      <p:sp>
        <p:nvSpPr>
          <p:cNvPr id="486" name="Google Shape;486;p29"/>
          <p:cNvSpPr txBox="1"/>
          <p:nvPr/>
        </p:nvSpPr>
        <p:spPr>
          <a:xfrm>
            <a:off x="3974068" y="2247900"/>
            <a:ext cx="1410176" cy="2762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A5F3FC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Real Results</a:t>
            </a:r>
            <a:endParaRPr/>
          </a:p>
        </p:txBody>
      </p:sp>
      <p:sp>
        <p:nvSpPr>
          <p:cNvPr id="487" name="Google Shape;487;p29"/>
          <p:cNvSpPr txBox="1"/>
          <p:nvPr/>
        </p:nvSpPr>
        <p:spPr>
          <a:xfrm>
            <a:off x="3700462" y="2638425"/>
            <a:ext cx="1957387" cy="8228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50" u="none" cap="none" strike="noStrike">
                <a:solidFill>
                  <a:srgbClr val="CBD5E1"/>
                </a:solidFill>
                <a:latin typeface="Roboto"/>
                <a:ea typeface="Roboto"/>
                <a:cs typeface="Roboto"/>
                <a:sym typeface="Roboto"/>
              </a:rPr>
              <a:t>Scores reflect actual matching quality (64 vs 81), not random defaults.</a:t>
            </a:r>
            <a:endParaRPr/>
          </a:p>
        </p:txBody>
      </p:sp>
      <p:sp>
        <p:nvSpPr>
          <p:cNvPr id="488" name="Google Shape;488;p29"/>
          <p:cNvSpPr txBox="1"/>
          <p:nvPr/>
        </p:nvSpPr>
        <p:spPr>
          <a:xfrm>
            <a:off x="6977776" y="2247900"/>
            <a:ext cx="1070133" cy="2762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A5F3FC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Key Tech</a:t>
            </a:r>
            <a:endParaRPr/>
          </a:p>
        </p:txBody>
      </p:sp>
      <p:sp>
        <p:nvSpPr>
          <p:cNvPr id="489" name="Google Shape;489;p29"/>
          <p:cNvSpPr txBox="1"/>
          <p:nvPr/>
        </p:nvSpPr>
        <p:spPr>
          <a:xfrm>
            <a:off x="6534150" y="2638425"/>
            <a:ext cx="1957387" cy="8228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50" u="none" cap="none" strike="noStrike">
                <a:solidFill>
                  <a:srgbClr val="CBD5E1"/>
                </a:solidFill>
                <a:latin typeface="Roboto"/>
                <a:ea typeface="Roboto"/>
                <a:cs typeface="Roboto"/>
                <a:sym typeface="Roboto"/>
              </a:rPr>
              <a:t>Gemini 2.5, Qdrant, PostgreSQL, NestJS, Docker.</a:t>
            </a:r>
            <a:endParaRPr/>
          </a:p>
        </p:txBody>
      </p:sp>
      <p:sp>
        <p:nvSpPr>
          <p:cNvPr id="490" name="Google Shape;490;p29"/>
          <p:cNvSpPr txBox="1"/>
          <p:nvPr/>
        </p:nvSpPr>
        <p:spPr>
          <a:xfrm>
            <a:off x="9561433" y="2247900"/>
            <a:ext cx="1570196" cy="2762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A5F3FC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The Outcome</a:t>
            </a:r>
            <a:endParaRPr/>
          </a:p>
        </p:txBody>
      </p:sp>
      <p:sp>
        <p:nvSpPr>
          <p:cNvPr id="491" name="Google Shape;491;p29"/>
          <p:cNvSpPr txBox="1"/>
          <p:nvPr/>
        </p:nvSpPr>
        <p:spPr>
          <a:xfrm>
            <a:off x="9367837" y="2638425"/>
            <a:ext cx="1957387" cy="8228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50" u="none" cap="none" strike="noStrike">
                <a:solidFill>
                  <a:srgbClr val="CBD5E1"/>
                </a:solidFill>
                <a:latin typeface="Roboto"/>
                <a:ea typeface="Roboto"/>
                <a:cs typeface="Roboto"/>
                <a:sym typeface="Roboto"/>
              </a:rPr>
              <a:t>A production-ready system better than keyword matching.</a:t>
            </a:r>
            <a:endParaRPr/>
          </a:p>
        </p:txBody>
      </p:sp>
      <p:pic>
        <p:nvPicPr>
          <p:cNvPr descr="image.png" id="492" name="Google Shape;492;p2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588293" y="1543050"/>
            <a:ext cx="51435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493" name="Google Shape;493;p2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450556" y="1543050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494" name="Google Shape;494;p29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7284243" y="1543050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495" name="Google Shape;495;p29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0089356" y="1543050"/>
            <a:ext cx="51435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98" name="Google Shape;98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4"/>
          <p:cNvSpPr txBox="1"/>
          <p:nvPr/>
        </p:nvSpPr>
        <p:spPr>
          <a:xfrm>
            <a:off x="571500" y="762000"/>
            <a:ext cx="5200650" cy="11239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600" u="none" cap="none" strike="noStrike">
                <a:solidFill>
                  <a:srgbClr val="38BDF8"/>
                </a:solidFill>
                <a:latin typeface="Inter"/>
                <a:ea typeface="Inter"/>
                <a:cs typeface="Inter"/>
                <a:sym typeface="Inter"/>
              </a:rPr>
              <a:t>The Recruitment Challenge</a:t>
            </a:r>
            <a:endParaRPr/>
          </a:p>
        </p:txBody>
      </p:sp>
      <p:sp>
        <p:nvSpPr>
          <p:cNvPr id="100" name="Google Shape;100;p14"/>
          <p:cNvSpPr txBox="1"/>
          <p:nvPr/>
        </p:nvSpPr>
        <p:spPr>
          <a:xfrm>
            <a:off x="571500" y="2171700"/>
            <a:ext cx="5200650" cy="2762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FCA5A5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The Problem:</a:t>
            </a:r>
            <a:endParaRPr/>
          </a:p>
        </p:txBody>
      </p:sp>
      <p:sp>
        <p:nvSpPr>
          <p:cNvPr id="101" name="Google Shape;101;p14"/>
          <p:cNvSpPr txBox="1"/>
          <p:nvPr/>
        </p:nvSpPr>
        <p:spPr>
          <a:xfrm>
            <a:off x="571500" y="4421385"/>
            <a:ext cx="5200650" cy="2762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86EFAC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Our Solution:</a:t>
            </a:r>
            <a:endParaRPr/>
          </a:p>
        </p:txBody>
      </p:sp>
      <p:sp>
        <p:nvSpPr>
          <p:cNvPr id="102" name="Google Shape;102;p14"/>
          <p:cNvSpPr txBox="1"/>
          <p:nvPr/>
        </p:nvSpPr>
        <p:spPr>
          <a:xfrm>
            <a:off x="571500" y="4811910"/>
            <a:ext cx="4953000" cy="2742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50" u="none" cap="none" strike="noStrike">
                <a:solidFill>
                  <a:srgbClr val="CBD5E1"/>
                </a:solidFill>
                <a:latin typeface="Roboto"/>
                <a:ea typeface="Roboto"/>
                <a:cs typeface="Roboto"/>
                <a:sym typeface="Roboto"/>
              </a:rPr>
              <a:t>An AI-powered system that:</a:t>
            </a:r>
            <a:endParaRPr/>
          </a:p>
        </p:txBody>
      </p:sp>
      <p:pic>
        <p:nvPicPr>
          <p:cNvPr descr="image.png" id="103" name="Google Shape;103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4"/>
          <p:cNvSpPr txBox="1"/>
          <p:nvPr/>
        </p:nvSpPr>
        <p:spPr>
          <a:xfrm>
            <a:off x="904875" y="2562225"/>
            <a:ext cx="4619625" cy="2742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50" u="none" cap="none" strike="noStrike">
                <a:solidFill>
                  <a:srgbClr val="CBD5E1"/>
                </a:solidFill>
                <a:latin typeface="Roboto"/>
                <a:ea typeface="Roboto"/>
                <a:cs typeface="Roboto"/>
                <a:sym typeface="Roboto"/>
              </a:rPr>
              <a:t>Recruiters manually review hundreds of CVs per job.</a:t>
            </a:r>
            <a:endParaRPr/>
          </a:p>
        </p:txBody>
      </p:sp>
      <p:sp>
        <p:nvSpPr>
          <p:cNvPr id="105" name="Google Shape;105;p14"/>
          <p:cNvSpPr txBox="1"/>
          <p:nvPr/>
        </p:nvSpPr>
        <p:spPr>
          <a:xfrm>
            <a:off x="904875" y="2931765"/>
            <a:ext cx="4619625" cy="2742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50" u="none" cap="none" strike="noStrike">
                <a:solidFill>
                  <a:srgbClr val="CBD5E1"/>
                </a:solidFill>
                <a:latin typeface="Roboto"/>
                <a:ea typeface="Roboto"/>
                <a:cs typeface="Roboto"/>
                <a:sym typeface="Roboto"/>
              </a:rPr>
              <a:t>Traditional keyword matching misses qualified candidates.</a:t>
            </a:r>
            <a:endParaRPr/>
          </a:p>
        </p:txBody>
      </p:sp>
      <p:sp>
        <p:nvSpPr>
          <p:cNvPr id="106" name="Google Shape;106;p14"/>
          <p:cNvSpPr txBox="1"/>
          <p:nvPr/>
        </p:nvSpPr>
        <p:spPr>
          <a:xfrm>
            <a:off x="904875" y="3301305"/>
            <a:ext cx="4619625" cy="2742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50" u="none" cap="none" strike="noStrike">
                <a:solidFill>
                  <a:srgbClr val="CBD5E1"/>
                </a:solidFill>
                <a:latin typeface="Roboto"/>
                <a:ea typeface="Roboto"/>
                <a:cs typeface="Roboto"/>
                <a:sym typeface="Roboto"/>
              </a:rPr>
              <a:t>Example: "Python Developer" misses "Python Programmer".</a:t>
            </a:r>
            <a:endParaRPr/>
          </a:p>
        </p:txBody>
      </p:sp>
      <p:sp>
        <p:nvSpPr>
          <p:cNvPr id="107" name="Google Shape;107;p14"/>
          <p:cNvSpPr txBox="1"/>
          <p:nvPr/>
        </p:nvSpPr>
        <p:spPr>
          <a:xfrm>
            <a:off x="904875" y="3670845"/>
            <a:ext cx="4619625" cy="2742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50" u="none" cap="none" strike="noStrike">
                <a:solidFill>
                  <a:srgbClr val="CBD5E1"/>
                </a:solidFill>
                <a:latin typeface="Roboto"/>
                <a:ea typeface="Roboto"/>
                <a:cs typeface="Roboto"/>
                <a:sym typeface="Roboto"/>
              </a:rPr>
              <a:t>Manual process is slow, inconsistent, and expensive.</a:t>
            </a:r>
            <a:endParaRPr/>
          </a:p>
        </p:txBody>
      </p:sp>
      <p:sp>
        <p:nvSpPr>
          <p:cNvPr id="108" name="Google Shape;108;p14"/>
          <p:cNvSpPr txBox="1"/>
          <p:nvPr/>
        </p:nvSpPr>
        <p:spPr>
          <a:xfrm>
            <a:off x="904875" y="5086201"/>
            <a:ext cx="4619625" cy="2742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350" u="none" cap="none" strike="noStrike">
                <a:solidFill>
                  <a:srgbClr val="CBD5E1"/>
                </a:solidFill>
                <a:latin typeface="Roboto"/>
                <a:ea typeface="Roboto"/>
                <a:cs typeface="Roboto"/>
                <a:sym typeface="Roboto"/>
              </a:rPr>
              <a:t>Understands</a:t>
            </a:r>
            <a:r>
              <a:rPr b="0" i="0" lang="en-US" sz="1350" u="none" cap="none" strike="noStrike">
                <a:solidFill>
                  <a:srgbClr val="CBD5E1"/>
                </a:solidFill>
                <a:latin typeface="Roboto"/>
                <a:ea typeface="Roboto"/>
                <a:cs typeface="Roboto"/>
                <a:sym typeface="Roboto"/>
              </a:rPr>
              <a:t> resumes via LLMs.</a:t>
            </a:r>
            <a:endParaRPr/>
          </a:p>
        </p:txBody>
      </p:sp>
      <p:sp>
        <p:nvSpPr>
          <p:cNvPr id="109" name="Google Shape;109;p14"/>
          <p:cNvSpPr txBox="1"/>
          <p:nvPr/>
        </p:nvSpPr>
        <p:spPr>
          <a:xfrm>
            <a:off x="904875" y="5455741"/>
            <a:ext cx="4619625" cy="2742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350" u="none" cap="none" strike="noStrike">
                <a:solidFill>
                  <a:srgbClr val="CBD5E1"/>
                </a:solidFill>
                <a:latin typeface="Roboto"/>
                <a:ea typeface="Roboto"/>
                <a:cs typeface="Roboto"/>
                <a:sym typeface="Roboto"/>
              </a:rPr>
              <a:t>Searches semantically</a:t>
            </a:r>
            <a:r>
              <a:rPr b="0" i="0" lang="en-US" sz="1350" u="none" cap="none" strike="noStrike">
                <a:solidFill>
                  <a:srgbClr val="CBD5E1"/>
                </a:solidFill>
                <a:latin typeface="Roboto"/>
                <a:ea typeface="Roboto"/>
                <a:cs typeface="Roboto"/>
                <a:sym typeface="Roboto"/>
              </a:rPr>
              <a:t> (meaning vs keywords).</a:t>
            </a:r>
            <a:endParaRPr/>
          </a:p>
        </p:txBody>
      </p:sp>
      <p:sp>
        <p:nvSpPr>
          <p:cNvPr id="110" name="Google Shape;110;p14"/>
          <p:cNvSpPr txBox="1"/>
          <p:nvPr/>
        </p:nvSpPr>
        <p:spPr>
          <a:xfrm>
            <a:off x="904875" y="5825281"/>
            <a:ext cx="4619625" cy="2742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350" u="none" cap="none" strike="noStrike">
                <a:solidFill>
                  <a:srgbClr val="CBD5E1"/>
                </a:solidFill>
                <a:latin typeface="Roboto"/>
                <a:ea typeface="Roboto"/>
                <a:cs typeface="Roboto"/>
                <a:sym typeface="Roboto"/>
              </a:rPr>
              <a:t>Scores intelligently</a:t>
            </a:r>
            <a:r>
              <a:rPr b="0" i="0" lang="en-US" sz="1350" u="none" cap="none" strike="noStrike">
                <a:solidFill>
                  <a:srgbClr val="CBD5E1"/>
                </a:solidFill>
                <a:latin typeface="Roboto"/>
                <a:ea typeface="Roboto"/>
                <a:cs typeface="Roboto"/>
                <a:sym typeface="Roboto"/>
              </a:rPr>
              <a:t> using multiple factors.</a:t>
            </a:r>
            <a:endParaRPr/>
          </a:p>
        </p:txBody>
      </p:sp>
      <p:sp>
        <p:nvSpPr>
          <p:cNvPr id="111" name="Google Shape;111;p14"/>
          <p:cNvSpPr txBox="1"/>
          <p:nvPr/>
        </p:nvSpPr>
        <p:spPr>
          <a:xfrm>
            <a:off x="904875" y="6194821"/>
            <a:ext cx="4619625" cy="2742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350" u="none" cap="none" strike="noStrike">
                <a:solidFill>
                  <a:srgbClr val="CBD5E1"/>
                </a:solidFill>
                <a:latin typeface="Roboto"/>
                <a:ea typeface="Roboto"/>
                <a:cs typeface="Roboto"/>
                <a:sym typeface="Roboto"/>
              </a:rPr>
              <a:t>Automates</a:t>
            </a:r>
            <a:r>
              <a:rPr b="0" i="0" lang="en-US" sz="1350" u="none" cap="none" strike="noStrike">
                <a:solidFill>
                  <a:srgbClr val="CBD5E1"/>
                </a:solidFill>
                <a:latin typeface="Roboto"/>
                <a:ea typeface="Roboto"/>
                <a:cs typeface="Roboto"/>
                <a:sym typeface="Roboto"/>
              </a:rPr>
              <a:t> the entire matching pipeline.</a:t>
            </a:r>
            <a:endParaRPr/>
          </a:p>
        </p:txBody>
      </p:sp>
      <p:sp>
        <p:nvSpPr>
          <p:cNvPr id="112" name="Google Shape;112;p14"/>
          <p:cNvSpPr txBox="1"/>
          <p:nvPr/>
        </p:nvSpPr>
        <p:spPr>
          <a:xfrm>
            <a:off x="666750" y="2562225"/>
            <a:ext cx="76200" cy="2762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350" u="none" cap="none" strike="noStrike">
                <a:solidFill>
                  <a:srgbClr val="84CC16"/>
                </a:solidFill>
                <a:latin typeface="Roboto"/>
                <a:ea typeface="Roboto"/>
                <a:cs typeface="Roboto"/>
                <a:sym typeface="Roboto"/>
              </a:rPr>
              <a:t>▹</a:t>
            </a:r>
            <a:endParaRPr/>
          </a:p>
        </p:txBody>
      </p:sp>
      <p:sp>
        <p:nvSpPr>
          <p:cNvPr id="113" name="Google Shape;113;p14"/>
          <p:cNvSpPr txBox="1"/>
          <p:nvPr/>
        </p:nvSpPr>
        <p:spPr>
          <a:xfrm>
            <a:off x="666750" y="2931765"/>
            <a:ext cx="76200" cy="2762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350" u="none" cap="none" strike="noStrike">
                <a:solidFill>
                  <a:srgbClr val="84CC16"/>
                </a:solidFill>
                <a:latin typeface="Roboto"/>
                <a:ea typeface="Roboto"/>
                <a:cs typeface="Roboto"/>
                <a:sym typeface="Roboto"/>
              </a:rPr>
              <a:t>▹</a:t>
            </a:r>
            <a:endParaRPr/>
          </a:p>
        </p:txBody>
      </p:sp>
      <p:sp>
        <p:nvSpPr>
          <p:cNvPr id="114" name="Google Shape;114;p14"/>
          <p:cNvSpPr txBox="1"/>
          <p:nvPr/>
        </p:nvSpPr>
        <p:spPr>
          <a:xfrm>
            <a:off x="666750" y="3301305"/>
            <a:ext cx="76200" cy="2762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350" u="none" cap="none" strike="noStrike">
                <a:solidFill>
                  <a:srgbClr val="84CC16"/>
                </a:solidFill>
                <a:latin typeface="Roboto"/>
                <a:ea typeface="Roboto"/>
                <a:cs typeface="Roboto"/>
                <a:sym typeface="Roboto"/>
              </a:rPr>
              <a:t>▹</a:t>
            </a:r>
            <a:endParaRPr/>
          </a:p>
        </p:txBody>
      </p:sp>
      <p:sp>
        <p:nvSpPr>
          <p:cNvPr id="115" name="Google Shape;115;p14"/>
          <p:cNvSpPr txBox="1"/>
          <p:nvPr/>
        </p:nvSpPr>
        <p:spPr>
          <a:xfrm>
            <a:off x="666750" y="3670845"/>
            <a:ext cx="76200" cy="2762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350" u="none" cap="none" strike="noStrike">
                <a:solidFill>
                  <a:srgbClr val="84CC16"/>
                </a:solidFill>
                <a:latin typeface="Roboto"/>
                <a:ea typeface="Roboto"/>
                <a:cs typeface="Roboto"/>
                <a:sym typeface="Roboto"/>
              </a:rPr>
              <a:t>▹</a:t>
            </a:r>
            <a:endParaRPr/>
          </a:p>
        </p:txBody>
      </p:sp>
      <p:sp>
        <p:nvSpPr>
          <p:cNvPr id="116" name="Google Shape;116;p14"/>
          <p:cNvSpPr txBox="1"/>
          <p:nvPr/>
        </p:nvSpPr>
        <p:spPr>
          <a:xfrm>
            <a:off x="666750" y="5086201"/>
            <a:ext cx="76200" cy="2762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350" u="none" cap="none" strike="noStrike">
                <a:solidFill>
                  <a:srgbClr val="84CC16"/>
                </a:solidFill>
                <a:latin typeface="Roboto"/>
                <a:ea typeface="Roboto"/>
                <a:cs typeface="Roboto"/>
                <a:sym typeface="Roboto"/>
              </a:rPr>
              <a:t>▹</a:t>
            </a:r>
            <a:endParaRPr/>
          </a:p>
        </p:txBody>
      </p:sp>
      <p:sp>
        <p:nvSpPr>
          <p:cNvPr id="117" name="Google Shape;117;p14"/>
          <p:cNvSpPr txBox="1"/>
          <p:nvPr/>
        </p:nvSpPr>
        <p:spPr>
          <a:xfrm>
            <a:off x="666750" y="5455741"/>
            <a:ext cx="76200" cy="2762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350" u="none" cap="none" strike="noStrike">
                <a:solidFill>
                  <a:srgbClr val="84CC16"/>
                </a:solidFill>
                <a:latin typeface="Roboto"/>
                <a:ea typeface="Roboto"/>
                <a:cs typeface="Roboto"/>
                <a:sym typeface="Roboto"/>
              </a:rPr>
              <a:t>▹</a:t>
            </a:r>
            <a:endParaRPr/>
          </a:p>
        </p:txBody>
      </p:sp>
      <p:sp>
        <p:nvSpPr>
          <p:cNvPr id="118" name="Google Shape;118;p14"/>
          <p:cNvSpPr txBox="1"/>
          <p:nvPr/>
        </p:nvSpPr>
        <p:spPr>
          <a:xfrm>
            <a:off x="666750" y="5825281"/>
            <a:ext cx="76200" cy="2762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350" u="none" cap="none" strike="noStrike">
                <a:solidFill>
                  <a:srgbClr val="84CC16"/>
                </a:solidFill>
                <a:latin typeface="Roboto"/>
                <a:ea typeface="Roboto"/>
                <a:cs typeface="Roboto"/>
                <a:sym typeface="Roboto"/>
              </a:rPr>
              <a:t>▹</a:t>
            </a:r>
            <a:endParaRPr/>
          </a:p>
        </p:txBody>
      </p:sp>
      <p:sp>
        <p:nvSpPr>
          <p:cNvPr id="119" name="Google Shape;119;p14"/>
          <p:cNvSpPr txBox="1"/>
          <p:nvPr/>
        </p:nvSpPr>
        <p:spPr>
          <a:xfrm>
            <a:off x="666750" y="6194821"/>
            <a:ext cx="76200" cy="2762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350" u="none" cap="none" strike="noStrike">
                <a:solidFill>
                  <a:srgbClr val="84CC16"/>
                </a:solidFill>
                <a:latin typeface="Roboto"/>
                <a:ea typeface="Roboto"/>
                <a:cs typeface="Roboto"/>
                <a:sym typeface="Roboto"/>
              </a:rPr>
              <a:t>▹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124" name="Google Shape;124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5"/>
          <p:cNvSpPr txBox="1"/>
          <p:nvPr/>
        </p:nvSpPr>
        <p:spPr>
          <a:xfrm>
            <a:off x="571500" y="381000"/>
            <a:ext cx="11601450" cy="5048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150" u="none" cap="none" strike="noStrike">
                <a:solidFill>
                  <a:srgbClr val="38BDF8"/>
                </a:solidFill>
                <a:latin typeface="Inter"/>
                <a:ea typeface="Inter"/>
                <a:cs typeface="Inter"/>
                <a:sym typeface="Inter"/>
              </a:rPr>
              <a:t>How Our AI Job Matching Engine Works</a:t>
            </a:r>
            <a:endParaRPr/>
          </a:p>
        </p:txBody>
      </p:sp>
      <p:sp>
        <p:nvSpPr>
          <p:cNvPr id="126" name="Google Shape;126;p15"/>
          <p:cNvSpPr/>
          <p:nvPr/>
        </p:nvSpPr>
        <p:spPr>
          <a:xfrm>
            <a:off x="571500" y="1009650"/>
            <a:ext cx="11049000" cy="19050"/>
          </a:xfrm>
          <a:prstGeom prst="rect">
            <a:avLst/>
          </a:prstGeom>
          <a:solidFill>
            <a:srgbClr val="38BDF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15"/>
          <p:cNvSpPr txBox="1"/>
          <p:nvPr/>
        </p:nvSpPr>
        <p:spPr>
          <a:xfrm>
            <a:off x="571500" y="1219200"/>
            <a:ext cx="5600700" cy="2762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A5F3FC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STEP 1: Data Ingestion &amp; Processing</a:t>
            </a:r>
            <a:endParaRPr/>
          </a:p>
        </p:txBody>
      </p:sp>
      <p:sp>
        <p:nvSpPr>
          <p:cNvPr id="128" name="Google Shape;128;p15"/>
          <p:cNvSpPr txBox="1"/>
          <p:nvPr/>
        </p:nvSpPr>
        <p:spPr>
          <a:xfrm>
            <a:off x="571500" y="3813720"/>
            <a:ext cx="5600700" cy="2762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A5F3FC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STEP 2: Dual-Search Matching Engine</a:t>
            </a:r>
            <a:endParaRPr/>
          </a:p>
        </p:txBody>
      </p:sp>
      <p:pic>
        <p:nvPicPr>
          <p:cNvPr descr="image.png" id="129" name="Google Shape;129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86500" y="1219200"/>
            <a:ext cx="5334000" cy="4762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15"/>
          <p:cNvSpPr txBox="1"/>
          <p:nvPr/>
        </p:nvSpPr>
        <p:spPr>
          <a:xfrm>
            <a:off x="904875" y="2419350"/>
            <a:ext cx="5000625" cy="2742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50" u="none" cap="none" strike="noStrike">
                <a:solidFill>
                  <a:srgbClr val="CBD5E1"/>
                </a:solidFill>
                <a:latin typeface="Roboto"/>
                <a:ea typeface="Roboto"/>
                <a:cs typeface="Roboto"/>
                <a:sym typeface="Roboto"/>
              </a:rPr>
              <a:t>PDF resumes are ingested.</a:t>
            </a:r>
            <a:endParaRPr/>
          </a:p>
        </p:txBody>
      </p:sp>
      <p:sp>
        <p:nvSpPr>
          <p:cNvPr id="131" name="Google Shape;131;p15"/>
          <p:cNvSpPr txBox="1"/>
          <p:nvPr/>
        </p:nvSpPr>
        <p:spPr>
          <a:xfrm>
            <a:off x="904875" y="2788890"/>
            <a:ext cx="5000625" cy="2742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50" u="none" cap="none" strike="noStrike">
                <a:solidFill>
                  <a:srgbClr val="CBD5E1"/>
                </a:solidFill>
                <a:latin typeface="Roboto"/>
                <a:ea typeface="Roboto"/>
                <a:cs typeface="Roboto"/>
                <a:sym typeface="Roboto"/>
              </a:rPr>
              <a:t>Google's Gemini AI extracts structured data.</a:t>
            </a:r>
            <a:endParaRPr/>
          </a:p>
        </p:txBody>
      </p:sp>
      <p:sp>
        <p:nvSpPr>
          <p:cNvPr id="132" name="Google Shape;132;p15"/>
          <p:cNvSpPr txBox="1"/>
          <p:nvPr/>
        </p:nvSpPr>
        <p:spPr>
          <a:xfrm>
            <a:off x="904875" y="3158430"/>
            <a:ext cx="5000625" cy="2742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50" u="none" cap="none" strike="noStrike">
                <a:solidFill>
                  <a:srgbClr val="CBD5E1"/>
                </a:solidFill>
                <a:latin typeface="Roboto"/>
                <a:ea typeface="Roboto"/>
                <a:cs typeface="Roboto"/>
                <a:sym typeface="Roboto"/>
              </a:rPr>
              <a:t>Information stored in TWO places: SQL + Vector DB.</a:t>
            </a:r>
            <a:endParaRPr/>
          </a:p>
        </p:txBody>
      </p:sp>
      <p:sp>
        <p:nvSpPr>
          <p:cNvPr id="133" name="Google Shape;133;p15"/>
          <p:cNvSpPr txBox="1"/>
          <p:nvPr/>
        </p:nvSpPr>
        <p:spPr>
          <a:xfrm>
            <a:off x="904875" y="5013870"/>
            <a:ext cx="5000625" cy="2742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50" u="none" cap="none" strike="noStrike">
                <a:solidFill>
                  <a:srgbClr val="CBD5E1"/>
                </a:solidFill>
                <a:latin typeface="Roboto"/>
                <a:ea typeface="Roboto"/>
                <a:cs typeface="Roboto"/>
                <a:sym typeface="Roboto"/>
              </a:rPr>
              <a:t>Job description is processed.</a:t>
            </a:r>
            <a:endParaRPr/>
          </a:p>
        </p:txBody>
      </p:sp>
      <p:sp>
        <p:nvSpPr>
          <p:cNvPr id="134" name="Google Shape;134;p15"/>
          <p:cNvSpPr txBox="1"/>
          <p:nvPr/>
        </p:nvSpPr>
        <p:spPr>
          <a:xfrm>
            <a:off x="904875" y="5383410"/>
            <a:ext cx="5000625" cy="2742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50" u="none" cap="none" strike="noStrike">
                <a:solidFill>
                  <a:srgbClr val="CBD5E1"/>
                </a:solidFill>
                <a:latin typeface="Roboto"/>
                <a:ea typeface="Roboto"/>
                <a:cs typeface="Roboto"/>
                <a:sym typeface="Roboto"/>
              </a:rPr>
              <a:t>System searches BOTH databases simultaneously.</a:t>
            </a:r>
            <a:endParaRPr/>
          </a:p>
        </p:txBody>
      </p:sp>
      <p:sp>
        <p:nvSpPr>
          <p:cNvPr id="135" name="Google Shape;135;p15"/>
          <p:cNvSpPr txBox="1"/>
          <p:nvPr/>
        </p:nvSpPr>
        <p:spPr>
          <a:xfrm>
            <a:off x="904875" y="5752951"/>
            <a:ext cx="5000625" cy="2742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50" u="none" cap="none" strike="noStrike">
                <a:solidFill>
                  <a:srgbClr val="CBD5E1"/>
                </a:solidFill>
                <a:latin typeface="Roboto"/>
                <a:ea typeface="Roboto"/>
                <a:cs typeface="Roboto"/>
                <a:sym typeface="Roboto"/>
              </a:rPr>
              <a:t>Candidates scored on 6 weighted factors.</a:t>
            </a:r>
            <a:endParaRPr/>
          </a:p>
        </p:txBody>
      </p:sp>
      <p:sp>
        <p:nvSpPr>
          <p:cNvPr id="136" name="Google Shape;136;p15"/>
          <p:cNvSpPr txBox="1"/>
          <p:nvPr/>
        </p:nvSpPr>
        <p:spPr>
          <a:xfrm>
            <a:off x="666750" y="2419350"/>
            <a:ext cx="76200" cy="2762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350" u="none" cap="none" strike="noStrike">
                <a:solidFill>
                  <a:srgbClr val="84CC16"/>
                </a:solidFill>
                <a:latin typeface="Roboto"/>
                <a:ea typeface="Roboto"/>
                <a:cs typeface="Roboto"/>
                <a:sym typeface="Roboto"/>
              </a:rPr>
              <a:t>▹</a:t>
            </a:r>
            <a:endParaRPr/>
          </a:p>
        </p:txBody>
      </p:sp>
      <p:sp>
        <p:nvSpPr>
          <p:cNvPr id="137" name="Google Shape;137;p15"/>
          <p:cNvSpPr txBox="1"/>
          <p:nvPr/>
        </p:nvSpPr>
        <p:spPr>
          <a:xfrm>
            <a:off x="666750" y="2788890"/>
            <a:ext cx="76200" cy="2762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350" u="none" cap="none" strike="noStrike">
                <a:solidFill>
                  <a:srgbClr val="84CC16"/>
                </a:solidFill>
                <a:latin typeface="Roboto"/>
                <a:ea typeface="Roboto"/>
                <a:cs typeface="Roboto"/>
                <a:sym typeface="Roboto"/>
              </a:rPr>
              <a:t>▹</a:t>
            </a:r>
            <a:endParaRPr/>
          </a:p>
        </p:txBody>
      </p:sp>
      <p:sp>
        <p:nvSpPr>
          <p:cNvPr id="138" name="Google Shape;138;p15"/>
          <p:cNvSpPr txBox="1"/>
          <p:nvPr/>
        </p:nvSpPr>
        <p:spPr>
          <a:xfrm>
            <a:off x="666750" y="3158430"/>
            <a:ext cx="76200" cy="2762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350" u="none" cap="none" strike="noStrike">
                <a:solidFill>
                  <a:srgbClr val="84CC16"/>
                </a:solidFill>
                <a:latin typeface="Roboto"/>
                <a:ea typeface="Roboto"/>
                <a:cs typeface="Roboto"/>
                <a:sym typeface="Roboto"/>
              </a:rPr>
              <a:t>▹</a:t>
            </a:r>
            <a:endParaRPr/>
          </a:p>
        </p:txBody>
      </p:sp>
      <p:sp>
        <p:nvSpPr>
          <p:cNvPr id="139" name="Google Shape;139;p15"/>
          <p:cNvSpPr txBox="1"/>
          <p:nvPr/>
        </p:nvSpPr>
        <p:spPr>
          <a:xfrm>
            <a:off x="666750" y="5013870"/>
            <a:ext cx="76200" cy="2762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350" u="none" cap="none" strike="noStrike">
                <a:solidFill>
                  <a:srgbClr val="84CC16"/>
                </a:solidFill>
                <a:latin typeface="Roboto"/>
                <a:ea typeface="Roboto"/>
                <a:cs typeface="Roboto"/>
                <a:sym typeface="Roboto"/>
              </a:rPr>
              <a:t>▹</a:t>
            </a:r>
            <a:endParaRPr/>
          </a:p>
        </p:txBody>
      </p:sp>
      <p:sp>
        <p:nvSpPr>
          <p:cNvPr id="140" name="Google Shape;140;p15"/>
          <p:cNvSpPr txBox="1"/>
          <p:nvPr/>
        </p:nvSpPr>
        <p:spPr>
          <a:xfrm>
            <a:off x="666750" y="5383410"/>
            <a:ext cx="76200" cy="2762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350" u="none" cap="none" strike="noStrike">
                <a:solidFill>
                  <a:srgbClr val="84CC16"/>
                </a:solidFill>
                <a:latin typeface="Roboto"/>
                <a:ea typeface="Roboto"/>
                <a:cs typeface="Roboto"/>
                <a:sym typeface="Roboto"/>
              </a:rPr>
              <a:t>▹</a:t>
            </a:r>
            <a:endParaRPr/>
          </a:p>
        </p:txBody>
      </p:sp>
      <p:sp>
        <p:nvSpPr>
          <p:cNvPr id="141" name="Google Shape;141;p15"/>
          <p:cNvSpPr txBox="1"/>
          <p:nvPr/>
        </p:nvSpPr>
        <p:spPr>
          <a:xfrm>
            <a:off x="666750" y="5752951"/>
            <a:ext cx="76200" cy="2762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350" u="none" cap="none" strike="noStrike">
                <a:solidFill>
                  <a:srgbClr val="84CC16"/>
                </a:solidFill>
                <a:latin typeface="Roboto"/>
                <a:ea typeface="Roboto"/>
                <a:cs typeface="Roboto"/>
                <a:sym typeface="Roboto"/>
              </a:rPr>
              <a:t>▹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146" name="Google Shape;146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16"/>
          <p:cNvSpPr txBox="1"/>
          <p:nvPr/>
        </p:nvSpPr>
        <p:spPr>
          <a:xfrm>
            <a:off x="571500" y="381000"/>
            <a:ext cx="11601450" cy="5048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150" u="none" cap="none" strike="noStrike">
                <a:solidFill>
                  <a:srgbClr val="38BDF8"/>
                </a:solidFill>
                <a:latin typeface="Inter"/>
                <a:ea typeface="Inter"/>
                <a:cs typeface="Inter"/>
                <a:sym typeface="Inter"/>
              </a:rPr>
              <a:t>Technologies Powering Our System</a:t>
            </a:r>
            <a:endParaRPr/>
          </a:p>
        </p:txBody>
      </p:sp>
      <p:sp>
        <p:nvSpPr>
          <p:cNvPr id="148" name="Google Shape;148;p16"/>
          <p:cNvSpPr/>
          <p:nvPr/>
        </p:nvSpPr>
        <p:spPr>
          <a:xfrm>
            <a:off x="571500" y="1009650"/>
            <a:ext cx="11049000" cy="19050"/>
          </a:xfrm>
          <a:prstGeom prst="rect">
            <a:avLst/>
          </a:prstGeom>
          <a:solidFill>
            <a:srgbClr val="38BDF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149" name="Google Shape;149;p16"/>
          <p:cNvGraphicFramePr/>
          <p:nvPr/>
        </p:nvGraphicFramePr>
        <p:xfrm>
          <a:off x="571500" y="219075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{77A08440-F125-49F8-BD57-8453D8FAE666}</a:tableStyleId>
              </a:tblPr>
              <a:tblGrid>
                <a:gridCol w="2209800"/>
                <a:gridCol w="3314700"/>
                <a:gridCol w="5524500"/>
              </a:tblGrid>
              <a:tr h="4143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50" u="none" cap="none" strike="noStrike">
                          <a:solidFill>
                            <a:srgbClr val="38BDF8"/>
                          </a:solidFill>
                          <a:latin typeface="Roboto SemiBold"/>
                          <a:ea typeface="Roboto SemiBold"/>
                          <a:cs typeface="Roboto SemiBold"/>
                          <a:sym typeface="Roboto SemiBold"/>
                        </a:rPr>
                        <a:t>Component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F172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50" u="none" cap="none" strike="noStrike">
                          <a:solidFill>
                            <a:srgbClr val="38BDF8"/>
                          </a:solidFill>
                          <a:latin typeface="Roboto SemiBold"/>
                          <a:ea typeface="Roboto SemiBold"/>
                          <a:cs typeface="Roboto SemiBold"/>
                          <a:sym typeface="Roboto SemiBold"/>
                        </a:rPr>
                        <a:t>Technology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F172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50" u="none" cap="none" strike="noStrike">
                          <a:solidFill>
                            <a:srgbClr val="38BDF8"/>
                          </a:solidFill>
                          <a:latin typeface="Roboto SemiBold"/>
                          <a:ea typeface="Roboto SemiBold"/>
                          <a:cs typeface="Roboto SemiBold"/>
                          <a:sym typeface="Roboto SemiBold"/>
                        </a:rPr>
                        <a:t>What It Does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F172A"/>
                    </a:solidFill>
                  </a:tcPr>
                </a:tc>
              </a:tr>
              <a:tr h="4143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200" u="none" cap="none" strike="noStrike">
                          <a:solidFill>
                            <a:srgbClr val="F8FAFC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Backend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200" u="none" cap="none" strike="noStrike">
                          <a:solidFill>
                            <a:srgbClr val="F8FAFC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NestJS + TypeScript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200" u="none" cap="none" strike="noStrike">
                          <a:solidFill>
                            <a:srgbClr val="F8FAFC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API server, handles requests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43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200" u="none" cap="none" strike="noStrike">
                          <a:solidFill>
                            <a:srgbClr val="F8FAFC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LLM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5314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200" u="none" cap="none" strike="noStrike">
                          <a:solidFill>
                            <a:srgbClr val="F8FAFC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Google Gemini 2.5 Flash Lite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5314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200" u="none" cap="none" strike="noStrike">
                          <a:solidFill>
                            <a:srgbClr val="F8FAFC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Extracts structured data from text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53146"/>
                    </a:solidFill>
                  </a:tcPr>
                </a:tc>
              </a:tr>
              <a:tr h="4143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200" u="none" cap="none" strike="noStrike">
                          <a:solidFill>
                            <a:srgbClr val="F8FAFC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Embeddings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200" u="none" cap="none" strike="noStrike">
                          <a:solidFill>
                            <a:srgbClr val="F8FAFC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text-embedding-004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200" u="none" cap="none" strike="noStrike">
                          <a:solidFill>
                            <a:srgbClr val="F8FAFC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Creates 768-dimensional vectors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43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200" u="none" cap="none" strike="noStrike">
                          <a:solidFill>
                            <a:srgbClr val="F8FAFC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Vector DB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5314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200" u="none" cap="none" strike="noStrike">
                          <a:solidFill>
                            <a:srgbClr val="F8FAFC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Qdrant</a:t>
                      </a:r>
                      <a:endParaRPr/>
                    </a:p>
                  </a:txBody>
                  <a:tcPr marT="25400" marB="25400" marR="63500" marL="2476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5314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200" u="none" cap="none" strike="noStrike">
                          <a:solidFill>
                            <a:srgbClr val="F8FAFC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Stores embeddings for semantic search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53146"/>
                    </a:solidFill>
                  </a:tcPr>
                </a:tc>
              </a:tr>
              <a:tr h="4143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200" u="none" cap="none" strike="noStrike">
                          <a:solidFill>
                            <a:srgbClr val="F8FAFC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SQL DB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200" u="none" cap="none" strike="noStrike">
                          <a:solidFill>
                            <a:srgbClr val="F8FAFC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PostgreSQL</a:t>
                      </a:r>
                      <a:endParaRPr/>
                    </a:p>
                  </a:txBody>
                  <a:tcPr marT="25400" marB="25400" marR="63500" marL="2476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200" u="none" cap="none" strike="noStrike">
                          <a:solidFill>
                            <a:srgbClr val="F8FAFC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Stores structured data for filtering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43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200" u="none" cap="none" strike="noStrike">
                          <a:solidFill>
                            <a:srgbClr val="F8FAFC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PDF Parser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5314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200" u="none" cap="none" strike="noStrike">
                          <a:solidFill>
                            <a:srgbClr val="F8FAFC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pdf-parse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5314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200" u="none" cap="none" strike="noStrike">
                          <a:solidFill>
                            <a:srgbClr val="F8FAFC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Extracts text from PDF files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53146"/>
                    </a:solidFill>
                  </a:tcPr>
                </a:tc>
              </a:tr>
              <a:tr h="4143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200" u="none" cap="none" strike="noStrike">
                          <a:solidFill>
                            <a:srgbClr val="F8FAFC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Containers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200" u="none" cap="none" strike="noStrike">
                          <a:solidFill>
                            <a:srgbClr val="F8FAFC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Docker Compose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200" u="none" cap="none" strike="noStrike">
                          <a:solidFill>
                            <a:srgbClr val="F8FAFC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Runs PostgreSQL + Qdrant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50" name="Google Shape;150;p16"/>
          <p:cNvSpPr/>
          <p:nvPr/>
        </p:nvSpPr>
        <p:spPr>
          <a:xfrm>
            <a:off x="571500" y="2566987"/>
            <a:ext cx="2209800" cy="9525"/>
          </a:xfrm>
          <a:prstGeom prst="rect">
            <a:avLst/>
          </a:prstGeom>
          <a:solidFill>
            <a:srgbClr val="33415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16"/>
          <p:cNvSpPr/>
          <p:nvPr/>
        </p:nvSpPr>
        <p:spPr>
          <a:xfrm>
            <a:off x="2781300" y="2566987"/>
            <a:ext cx="3314700" cy="9525"/>
          </a:xfrm>
          <a:prstGeom prst="rect">
            <a:avLst/>
          </a:prstGeom>
          <a:solidFill>
            <a:srgbClr val="33415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16"/>
          <p:cNvSpPr/>
          <p:nvPr/>
        </p:nvSpPr>
        <p:spPr>
          <a:xfrm>
            <a:off x="6096000" y="2566987"/>
            <a:ext cx="5524500" cy="9525"/>
          </a:xfrm>
          <a:prstGeom prst="rect">
            <a:avLst/>
          </a:prstGeom>
          <a:solidFill>
            <a:srgbClr val="33415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16"/>
          <p:cNvSpPr/>
          <p:nvPr/>
        </p:nvSpPr>
        <p:spPr>
          <a:xfrm>
            <a:off x="571500" y="2986087"/>
            <a:ext cx="2209800" cy="9525"/>
          </a:xfrm>
          <a:prstGeom prst="rect">
            <a:avLst/>
          </a:prstGeom>
          <a:solidFill>
            <a:srgbClr val="33415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p16"/>
          <p:cNvSpPr/>
          <p:nvPr/>
        </p:nvSpPr>
        <p:spPr>
          <a:xfrm>
            <a:off x="2781300" y="2986087"/>
            <a:ext cx="3314700" cy="9525"/>
          </a:xfrm>
          <a:prstGeom prst="rect">
            <a:avLst/>
          </a:prstGeom>
          <a:solidFill>
            <a:srgbClr val="33415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16"/>
          <p:cNvSpPr/>
          <p:nvPr/>
        </p:nvSpPr>
        <p:spPr>
          <a:xfrm>
            <a:off x="6096000" y="2986087"/>
            <a:ext cx="5524500" cy="9525"/>
          </a:xfrm>
          <a:prstGeom prst="rect">
            <a:avLst/>
          </a:prstGeom>
          <a:solidFill>
            <a:srgbClr val="33415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16"/>
          <p:cNvSpPr/>
          <p:nvPr/>
        </p:nvSpPr>
        <p:spPr>
          <a:xfrm>
            <a:off x="571500" y="3405187"/>
            <a:ext cx="2209800" cy="9525"/>
          </a:xfrm>
          <a:prstGeom prst="rect">
            <a:avLst/>
          </a:prstGeom>
          <a:solidFill>
            <a:srgbClr val="33415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16"/>
          <p:cNvSpPr/>
          <p:nvPr/>
        </p:nvSpPr>
        <p:spPr>
          <a:xfrm>
            <a:off x="2781300" y="3405187"/>
            <a:ext cx="3314700" cy="9525"/>
          </a:xfrm>
          <a:prstGeom prst="rect">
            <a:avLst/>
          </a:prstGeom>
          <a:solidFill>
            <a:srgbClr val="33415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16"/>
          <p:cNvSpPr/>
          <p:nvPr/>
        </p:nvSpPr>
        <p:spPr>
          <a:xfrm>
            <a:off x="6096000" y="3405187"/>
            <a:ext cx="5524500" cy="9525"/>
          </a:xfrm>
          <a:prstGeom prst="rect">
            <a:avLst/>
          </a:prstGeom>
          <a:solidFill>
            <a:srgbClr val="33415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16"/>
          <p:cNvSpPr/>
          <p:nvPr/>
        </p:nvSpPr>
        <p:spPr>
          <a:xfrm>
            <a:off x="571500" y="3824287"/>
            <a:ext cx="2209800" cy="9525"/>
          </a:xfrm>
          <a:prstGeom prst="rect">
            <a:avLst/>
          </a:prstGeom>
          <a:solidFill>
            <a:srgbClr val="33415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p16"/>
          <p:cNvSpPr/>
          <p:nvPr/>
        </p:nvSpPr>
        <p:spPr>
          <a:xfrm>
            <a:off x="2781300" y="3824287"/>
            <a:ext cx="3314700" cy="9525"/>
          </a:xfrm>
          <a:prstGeom prst="rect">
            <a:avLst/>
          </a:prstGeom>
          <a:solidFill>
            <a:srgbClr val="33415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16"/>
          <p:cNvSpPr/>
          <p:nvPr/>
        </p:nvSpPr>
        <p:spPr>
          <a:xfrm>
            <a:off x="6096000" y="3824287"/>
            <a:ext cx="5524500" cy="9525"/>
          </a:xfrm>
          <a:prstGeom prst="rect">
            <a:avLst/>
          </a:prstGeom>
          <a:solidFill>
            <a:srgbClr val="33415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16"/>
          <p:cNvSpPr/>
          <p:nvPr/>
        </p:nvSpPr>
        <p:spPr>
          <a:xfrm>
            <a:off x="571500" y="4243387"/>
            <a:ext cx="2209800" cy="9525"/>
          </a:xfrm>
          <a:prstGeom prst="rect">
            <a:avLst/>
          </a:prstGeom>
          <a:solidFill>
            <a:srgbClr val="33415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16"/>
          <p:cNvSpPr/>
          <p:nvPr/>
        </p:nvSpPr>
        <p:spPr>
          <a:xfrm>
            <a:off x="2781300" y="4243387"/>
            <a:ext cx="3314700" cy="9525"/>
          </a:xfrm>
          <a:prstGeom prst="rect">
            <a:avLst/>
          </a:prstGeom>
          <a:solidFill>
            <a:srgbClr val="33415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16"/>
          <p:cNvSpPr/>
          <p:nvPr/>
        </p:nvSpPr>
        <p:spPr>
          <a:xfrm>
            <a:off x="6096000" y="4243387"/>
            <a:ext cx="5524500" cy="9525"/>
          </a:xfrm>
          <a:prstGeom prst="rect">
            <a:avLst/>
          </a:prstGeom>
          <a:solidFill>
            <a:srgbClr val="33415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16"/>
          <p:cNvSpPr/>
          <p:nvPr/>
        </p:nvSpPr>
        <p:spPr>
          <a:xfrm>
            <a:off x="571500" y="4662487"/>
            <a:ext cx="2209800" cy="9525"/>
          </a:xfrm>
          <a:prstGeom prst="rect">
            <a:avLst/>
          </a:prstGeom>
          <a:solidFill>
            <a:srgbClr val="33415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16"/>
          <p:cNvSpPr/>
          <p:nvPr/>
        </p:nvSpPr>
        <p:spPr>
          <a:xfrm>
            <a:off x="2781300" y="4662487"/>
            <a:ext cx="3314700" cy="9525"/>
          </a:xfrm>
          <a:prstGeom prst="rect">
            <a:avLst/>
          </a:prstGeom>
          <a:solidFill>
            <a:srgbClr val="33415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16"/>
          <p:cNvSpPr/>
          <p:nvPr/>
        </p:nvSpPr>
        <p:spPr>
          <a:xfrm>
            <a:off x="6096000" y="4662487"/>
            <a:ext cx="5524500" cy="9525"/>
          </a:xfrm>
          <a:prstGeom prst="rect">
            <a:avLst/>
          </a:prstGeom>
          <a:solidFill>
            <a:srgbClr val="33415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16"/>
          <p:cNvSpPr/>
          <p:nvPr/>
        </p:nvSpPr>
        <p:spPr>
          <a:xfrm>
            <a:off x="571500" y="5081587"/>
            <a:ext cx="2209800" cy="9525"/>
          </a:xfrm>
          <a:prstGeom prst="rect">
            <a:avLst/>
          </a:prstGeom>
          <a:solidFill>
            <a:srgbClr val="33415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16"/>
          <p:cNvSpPr/>
          <p:nvPr/>
        </p:nvSpPr>
        <p:spPr>
          <a:xfrm>
            <a:off x="2781300" y="5081587"/>
            <a:ext cx="3314700" cy="9525"/>
          </a:xfrm>
          <a:prstGeom prst="rect">
            <a:avLst/>
          </a:prstGeom>
          <a:solidFill>
            <a:srgbClr val="33415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p16"/>
          <p:cNvSpPr/>
          <p:nvPr/>
        </p:nvSpPr>
        <p:spPr>
          <a:xfrm>
            <a:off x="6096000" y="5081587"/>
            <a:ext cx="5524500" cy="9525"/>
          </a:xfrm>
          <a:prstGeom prst="rect">
            <a:avLst/>
          </a:prstGeom>
          <a:solidFill>
            <a:srgbClr val="33415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mage.png" id="171" name="Google Shape;171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24175" y="4381500"/>
            <a:ext cx="13335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172" name="Google Shape;172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924175" y="3962400"/>
            <a:ext cx="13335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173" name="Google Shape;173;p1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924175" y="2705100"/>
            <a:ext cx="13335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174" name="Google Shape;174;p1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924175" y="3124200"/>
            <a:ext cx="142875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175" name="Google Shape;175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924175" y="3962400"/>
            <a:ext cx="13335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176" name="Google Shape;176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24175" y="4381500"/>
            <a:ext cx="13335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177" name="Google Shape;177;p1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924175" y="5219700"/>
            <a:ext cx="190500" cy="15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182" name="Google Shape;182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183" name="Google Shape;183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96250" y="1466850"/>
            <a:ext cx="1714500" cy="6000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184" name="Google Shape;184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048500" y="2752725"/>
            <a:ext cx="1714500" cy="13239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185" name="Google Shape;185;p1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144000" y="2752725"/>
            <a:ext cx="1714500" cy="13239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17"/>
          <p:cNvSpPr txBox="1"/>
          <p:nvPr/>
        </p:nvSpPr>
        <p:spPr>
          <a:xfrm>
            <a:off x="571500" y="381000"/>
            <a:ext cx="11601450" cy="5048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150" u="none" cap="none" strike="noStrike">
                <a:solidFill>
                  <a:srgbClr val="38BDF8"/>
                </a:solidFill>
                <a:latin typeface="Inter"/>
                <a:ea typeface="Inter"/>
                <a:cs typeface="Inter"/>
                <a:sym typeface="Inter"/>
              </a:rPr>
              <a:t>Multi-Agent System Design</a:t>
            </a:r>
            <a:endParaRPr/>
          </a:p>
        </p:txBody>
      </p:sp>
      <p:sp>
        <p:nvSpPr>
          <p:cNvPr id="187" name="Google Shape;187;p17"/>
          <p:cNvSpPr/>
          <p:nvPr/>
        </p:nvSpPr>
        <p:spPr>
          <a:xfrm>
            <a:off x="571500" y="1009650"/>
            <a:ext cx="11049000" cy="19050"/>
          </a:xfrm>
          <a:prstGeom prst="rect">
            <a:avLst/>
          </a:prstGeom>
          <a:solidFill>
            <a:srgbClr val="38BDF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p17"/>
          <p:cNvSpPr txBox="1"/>
          <p:nvPr/>
        </p:nvSpPr>
        <p:spPr>
          <a:xfrm>
            <a:off x="571500" y="2454622"/>
            <a:ext cx="5600700" cy="2762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A5F3FC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Agent Responsibilities</a:t>
            </a:r>
            <a:endParaRPr/>
          </a:p>
        </p:txBody>
      </p:sp>
      <p:sp>
        <p:nvSpPr>
          <p:cNvPr id="189" name="Google Shape;189;p17"/>
          <p:cNvSpPr txBox="1"/>
          <p:nvPr/>
        </p:nvSpPr>
        <p:spPr>
          <a:xfrm>
            <a:off x="904875" y="2845147"/>
            <a:ext cx="5000625" cy="5485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350" u="none" cap="none" strike="noStrike">
                <a:solidFill>
                  <a:srgbClr val="A855F7"/>
                </a:solidFill>
                <a:latin typeface="Roboto"/>
                <a:ea typeface="Roboto"/>
                <a:cs typeface="Roboto"/>
                <a:sym typeface="Roboto"/>
              </a:rPr>
              <a:t>OrchestratorAgent</a:t>
            </a:r>
            <a:b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1350" u="none" cap="none" strike="noStrike">
                <a:solidFill>
                  <a:srgbClr val="CBD5E1"/>
                </a:solidFill>
                <a:latin typeface="Roboto"/>
                <a:ea typeface="Roboto"/>
                <a:cs typeface="Roboto"/>
                <a:sym typeface="Roboto"/>
              </a:rPr>
              <a:t> Routes tasks to the right worker agent (Task Coordinator).</a:t>
            </a:r>
            <a:endParaRPr/>
          </a:p>
        </p:txBody>
      </p:sp>
      <p:sp>
        <p:nvSpPr>
          <p:cNvPr id="190" name="Google Shape;190;p17"/>
          <p:cNvSpPr txBox="1"/>
          <p:nvPr/>
        </p:nvSpPr>
        <p:spPr>
          <a:xfrm>
            <a:off x="904875" y="3584227"/>
            <a:ext cx="5000625" cy="8228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350" u="none" cap="none" strike="noStrike">
                <a:solidFill>
                  <a:srgbClr val="38BDF8"/>
                </a:solidFill>
                <a:latin typeface="Roboto"/>
                <a:ea typeface="Roboto"/>
                <a:cs typeface="Roboto"/>
                <a:sym typeface="Roboto"/>
              </a:rPr>
              <a:t>CandidateIngestionAgent</a:t>
            </a:r>
            <a:b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1350" u="none" cap="none" strike="noStrike">
                <a:solidFill>
                  <a:srgbClr val="CBD5E1"/>
                </a:solidFill>
                <a:latin typeface="Roboto"/>
                <a:ea typeface="Roboto"/>
                <a:cs typeface="Roboto"/>
                <a:sym typeface="Roboto"/>
              </a:rPr>
              <a:t> Processes CVs through the RAG pipeline (Parse -&gt; Extract -&gt; Vectorize).</a:t>
            </a:r>
            <a:endParaRPr/>
          </a:p>
        </p:txBody>
      </p:sp>
      <p:sp>
        <p:nvSpPr>
          <p:cNvPr id="191" name="Google Shape;191;p17"/>
          <p:cNvSpPr txBox="1"/>
          <p:nvPr/>
        </p:nvSpPr>
        <p:spPr>
          <a:xfrm>
            <a:off x="904875" y="4597598"/>
            <a:ext cx="5000625" cy="5485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350" u="none" cap="none" strike="noStrike">
                <a:solidFill>
                  <a:srgbClr val="84CC16"/>
                </a:solidFill>
                <a:latin typeface="Roboto"/>
                <a:ea typeface="Roboto"/>
                <a:cs typeface="Roboto"/>
                <a:sym typeface="Roboto"/>
              </a:rPr>
              <a:t>JobProcessingAgent</a:t>
            </a:r>
            <a:b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1350" u="none" cap="none" strike="noStrike">
                <a:solidFill>
                  <a:srgbClr val="CBD5E1"/>
                </a:solidFill>
                <a:latin typeface="Roboto"/>
                <a:ea typeface="Roboto"/>
                <a:cs typeface="Roboto"/>
                <a:sym typeface="Roboto"/>
              </a:rPr>
              <a:t> Finds and scores matching candidates (Search -&gt; Score -&gt; Rank).</a:t>
            </a:r>
            <a:endParaRPr/>
          </a:p>
        </p:txBody>
      </p:sp>
      <p:sp>
        <p:nvSpPr>
          <p:cNvPr id="192" name="Google Shape;192;p17"/>
          <p:cNvSpPr txBox="1"/>
          <p:nvPr/>
        </p:nvSpPr>
        <p:spPr>
          <a:xfrm>
            <a:off x="8882062" y="2257425"/>
            <a:ext cx="142875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Fira Code"/>
                <a:ea typeface="Fira Code"/>
                <a:cs typeface="Fira Code"/>
                <a:sym typeface="Fira Code"/>
              </a:rPr>
              <a:t>⬇</a:t>
            </a:r>
            <a:endParaRPr/>
          </a:p>
        </p:txBody>
      </p:sp>
      <p:sp>
        <p:nvSpPr>
          <p:cNvPr id="193" name="Google Shape;193;p17"/>
          <p:cNvSpPr txBox="1"/>
          <p:nvPr/>
        </p:nvSpPr>
        <p:spPr>
          <a:xfrm>
            <a:off x="666750" y="2845147"/>
            <a:ext cx="76200" cy="2762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350" u="none" cap="none" strike="noStrike">
                <a:solidFill>
                  <a:srgbClr val="84CC16"/>
                </a:solidFill>
                <a:latin typeface="Roboto"/>
                <a:ea typeface="Roboto"/>
                <a:cs typeface="Roboto"/>
                <a:sym typeface="Roboto"/>
              </a:rPr>
              <a:t>▹</a:t>
            </a:r>
            <a:endParaRPr/>
          </a:p>
        </p:txBody>
      </p:sp>
      <p:sp>
        <p:nvSpPr>
          <p:cNvPr id="194" name="Google Shape;194;p17"/>
          <p:cNvSpPr txBox="1"/>
          <p:nvPr/>
        </p:nvSpPr>
        <p:spPr>
          <a:xfrm>
            <a:off x="666750" y="3584227"/>
            <a:ext cx="76200" cy="2762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350" u="none" cap="none" strike="noStrike">
                <a:solidFill>
                  <a:srgbClr val="84CC16"/>
                </a:solidFill>
                <a:latin typeface="Roboto"/>
                <a:ea typeface="Roboto"/>
                <a:cs typeface="Roboto"/>
                <a:sym typeface="Roboto"/>
              </a:rPr>
              <a:t>▹</a:t>
            </a:r>
            <a:endParaRPr/>
          </a:p>
        </p:txBody>
      </p:sp>
      <p:sp>
        <p:nvSpPr>
          <p:cNvPr id="195" name="Google Shape;195;p17"/>
          <p:cNvSpPr txBox="1"/>
          <p:nvPr/>
        </p:nvSpPr>
        <p:spPr>
          <a:xfrm>
            <a:off x="666750" y="4597598"/>
            <a:ext cx="76200" cy="2762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350" u="none" cap="none" strike="noStrike">
                <a:solidFill>
                  <a:srgbClr val="84CC16"/>
                </a:solidFill>
                <a:latin typeface="Roboto"/>
                <a:ea typeface="Roboto"/>
                <a:cs typeface="Roboto"/>
                <a:sym typeface="Roboto"/>
              </a:rPr>
              <a:t>▹</a:t>
            </a:r>
            <a:endParaRPr/>
          </a:p>
        </p:txBody>
      </p:sp>
      <p:sp>
        <p:nvSpPr>
          <p:cNvPr id="196" name="Google Shape;196;p17"/>
          <p:cNvSpPr txBox="1"/>
          <p:nvPr/>
        </p:nvSpPr>
        <p:spPr>
          <a:xfrm>
            <a:off x="7258050" y="2962275"/>
            <a:ext cx="1143000" cy="1809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050" u="none" cap="none" strike="noStrike">
                <a:solidFill>
                  <a:srgbClr val="FFFFFF"/>
                </a:solidFill>
                <a:latin typeface="Fira Code"/>
                <a:ea typeface="Fira Code"/>
                <a:cs typeface="Fira Code"/>
                <a:sym typeface="Fira Code"/>
              </a:rPr>
              <a:t>Ingestion Agent</a:t>
            </a:r>
            <a:endParaRPr/>
          </a:p>
        </p:txBody>
      </p:sp>
      <p:sp>
        <p:nvSpPr>
          <p:cNvPr id="197" name="Google Shape;197;p17"/>
          <p:cNvSpPr txBox="1"/>
          <p:nvPr/>
        </p:nvSpPr>
        <p:spPr>
          <a:xfrm>
            <a:off x="9353550" y="2962275"/>
            <a:ext cx="685800" cy="1809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050" u="none" cap="none" strike="noStrike">
                <a:solidFill>
                  <a:srgbClr val="FFFFFF"/>
                </a:solidFill>
                <a:latin typeface="Fira Code"/>
                <a:ea typeface="Fira Code"/>
                <a:cs typeface="Fira Code"/>
                <a:sym typeface="Fira Code"/>
              </a:rPr>
              <a:t>Job Agent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202" name="Google Shape;202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18"/>
          <p:cNvSpPr txBox="1"/>
          <p:nvPr/>
        </p:nvSpPr>
        <p:spPr>
          <a:xfrm>
            <a:off x="571500" y="381000"/>
            <a:ext cx="11601450" cy="5048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150" u="none" cap="none" strike="noStrike">
                <a:solidFill>
                  <a:srgbClr val="38BDF8"/>
                </a:solidFill>
                <a:latin typeface="Inter"/>
                <a:ea typeface="Inter"/>
                <a:cs typeface="Inter"/>
                <a:sym typeface="Inter"/>
              </a:rPr>
              <a:t>How We Process a CV (RAG Pipeline)</a:t>
            </a:r>
            <a:endParaRPr/>
          </a:p>
        </p:txBody>
      </p:sp>
      <p:sp>
        <p:nvSpPr>
          <p:cNvPr id="204" name="Google Shape;204;p18"/>
          <p:cNvSpPr/>
          <p:nvPr/>
        </p:nvSpPr>
        <p:spPr>
          <a:xfrm>
            <a:off x="571500" y="1009650"/>
            <a:ext cx="11049000" cy="19050"/>
          </a:xfrm>
          <a:prstGeom prst="rect">
            <a:avLst/>
          </a:prstGeom>
          <a:solidFill>
            <a:srgbClr val="38BDF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18"/>
          <p:cNvSpPr txBox="1"/>
          <p:nvPr/>
        </p:nvSpPr>
        <p:spPr>
          <a:xfrm>
            <a:off x="571500" y="1219200"/>
            <a:ext cx="5600700" cy="2762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A5F3FC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Step 1: PDF Text Extraction</a:t>
            </a:r>
            <a:endParaRPr/>
          </a:p>
        </p:txBody>
      </p:sp>
      <p:sp>
        <p:nvSpPr>
          <p:cNvPr id="206" name="Google Shape;206;p18"/>
          <p:cNvSpPr txBox="1"/>
          <p:nvPr/>
        </p:nvSpPr>
        <p:spPr>
          <a:xfrm>
            <a:off x="571500" y="2371725"/>
            <a:ext cx="5600700" cy="2762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A5F3FC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Step 2: LLM Extraction (Gemini)</a:t>
            </a:r>
            <a:endParaRPr/>
          </a:p>
        </p:txBody>
      </p:sp>
      <p:sp>
        <p:nvSpPr>
          <p:cNvPr id="207" name="Google Shape;207;p18"/>
          <p:cNvSpPr txBox="1"/>
          <p:nvPr/>
        </p:nvSpPr>
        <p:spPr>
          <a:xfrm>
            <a:off x="571500" y="3829050"/>
            <a:ext cx="5600700" cy="2762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A5F3FC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Step 3: Structured Data</a:t>
            </a:r>
            <a:endParaRPr/>
          </a:p>
        </p:txBody>
      </p:sp>
      <p:sp>
        <p:nvSpPr>
          <p:cNvPr id="208" name="Google Shape;208;p18"/>
          <p:cNvSpPr txBox="1"/>
          <p:nvPr/>
        </p:nvSpPr>
        <p:spPr>
          <a:xfrm>
            <a:off x="6286500" y="1219200"/>
            <a:ext cx="5600700" cy="2762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A5F3FC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Step 4: Vector Embedding</a:t>
            </a:r>
            <a:endParaRPr/>
          </a:p>
        </p:txBody>
      </p:sp>
      <p:sp>
        <p:nvSpPr>
          <p:cNvPr id="209" name="Google Shape;209;p18"/>
          <p:cNvSpPr txBox="1"/>
          <p:nvPr/>
        </p:nvSpPr>
        <p:spPr>
          <a:xfrm>
            <a:off x="6286500" y="2219325"/>
            <a:ext cx="5600700" cy="2762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A5F3FC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Step 5 &amp; 6: Dual Storage</a:t>
            </a:r>
            <a:endParaRPr/>
          </a:p>
        </p:txBody>
      </p:sp>
      <p:pic>
        <p:nvPicPr>
          <p:cNvPr descr="image.png" id="210" name="Google Shape;210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67475" y="3829050"/>
            <a:ext cx="152400" cy="15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215" name="Google Shape;215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216" name="Google Shape;216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1500" y="5476875"/>
            <a:ext cx="11049000" cy="10001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217" name="Google Shape;217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71500" y="1219200"/>
            <a:ext cx="5334000" cy="245923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218" name="Google Shape;218;p1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286500" y="1219200"/>
            <a:ext cx="5334000" cy="2459235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19"/>
          <p:cNvSpPr txBox="1"/>
          <p:nvPr/>
        </p:nvSpPr>
        <p:spPr>
          <a:xfrm>
            <a:off x="571500" y="381000"/>
            <a:ext cx="11601450" cy="5048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150" u="none" cap="none" strike="noStrike">
                <a:solidFill>
                  <a:srgbClr val="38BDF8"/>
                </a:solidFill>
                <a:latin typeface="Inter"/>
                <a:ea typeface="Inter"/>
                <a:cs typeface="Inter"/>
                <a:sym typeface="Inter"/>
              </a:rPr>
              <a:t>Finding Candidates: SQL + Vector Search</a:t>
            </a:r>
            <a:endParaRPr/>
          </a:p>
        </p:txBody>
      </p:sp>
      <p:sp>
        <p:nvSpPr>
          <p:cNvPr id="220" name="Google Shape;220;p19"/>
          <p:cNvSpPr/>
          <p:nvPr/>
        </p:nvSpPr>
        <p:spPr>
          <a:xfrm>
            <a:off x="571500" y="1009650"/>
            <a:ext cx="11049000" cy="19050"/>
          </a:xfrm>
          <a:prstGeom prst="rect">
            <a:avLst/>
          </a:prstGeom>
          <a:solidFill>
            <a:srgbClr val="38BDF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" name="Google Shape;221;p19"/>
          <p:cNvSpPr txBox="1"/>
          <p:nvPr/>
        </p:nvSpPr>
        <p:spPr>
          <a:xfrm>
            <a:off x="495300" y="5667375"/>
            <a:ext cx="11201400" cy="2762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FACC15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The Magic: Dual Match Bonus</a:t>
            </a:r>
            <a:endParaRPr/>
          </a:p>
        </p:txBody>
      </p:sp>
      <p:sp>
        <p:nvSpPr>
          <p:cNvPr id="222" name="Google Shape;222;p19"/>
          <p:cNvSpPr txBox="1"/>
          <p:nvPr/>
        </p:nvSpPr>
        <p:spPr>
          <a:xfrm>
            <a:off x="771525" y="1419225"/>
            <a:ext cx="5180647" cy="2762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2860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A5F3FC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SQL Search (PostgreSQL)</a:t>
            </a:r>
            <a:endParaRPr/>
          </a:p>
        </p:txBody>
      </p:sp>
      <p:sp>
        <p:nvSpPr>
          <p:cNvPr id="223" name="Google Shape;223;p19"/>
          <p:cNvSpPr txBox="1"/>
          <p:nvPr/>
        </p:nvSpPr>
        <p:spPr>
          <a:xfrm>
            <a:off x="771525" y="2876550"/>
            <a:ext cx="4933950" cy="2437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84CC16"/>
                </a:solidFill>
                <a:latin typeface="Roboto"/>
                <a:ea typeface="Roboto"/>
                <a:cs typeface="Roboto"/>
                <a:sym typeface="Roboto"/>
              </a:rPr>
              <a:t>✅ Strength:</a:t>
            </a:r>
            <a:r>
              <a:rPr b="0" i="0" lang="en-US" sz="1200" u="none" cap="none" strike="noStrike">
                <a:solidFill>
                  <a:srgbClr val="CBD5E1"/>
                </a:solidFill>
                <a:latin typeface="Roboto"/>
                <a:ea typeface="Roboto"/>
                <a:cs typeface="Roboto"/>
                <a:sym typeface="Roboto"/>
              </a:rPr>
              <a:t> Precise filtering.</a:t>
            </a:r>
            <a:endParaRPr/>
          </a:p>
        </p:txBody>
      </p:sp>
      <p:sp>
        <p:nvSpPr>
          <p:cNvPr id="224" name="Google Shape;224;p19"/>
          <p:cNvSpPr txBox="1"/>
          <p:nvPr/>
        </p:nvSpPr>
        <p:spPr>
          <a:xfrm>
            <a:off x="771525" y="3177480"/>
            <a:ext cx="4933950" cy="2437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F87171"/>
                </a:solidFill>
                <a:latin typeface="Roboto"/>
                <a:ea typeface="Roboto"/>
                <a:cs typeface="Roboto"/>
                <a:sym typeface="Roboto"/>
              </a:rPr>
              <a:t>❌ Weakness:</a:t>
            </a:r>
            <a:r>
              <a:rPr b="0" i="0" lang="en-US" sz="1200" u="none" cap="none" strike="noStrike">
                <a:solidFill>
                  <a:srgbClr val="CBD5E1"/>
                </a:solidFill>
                <a:latin typeface="Roboto"/>
                <a:ea typeface="Roboto"/>
                <a:cs typeface="Roboto"/>
                <a:sym typeface="Roboto"/>
              </a:rPr>
              <a:t> Misses semantic variations.</a:t>
            </a:r>
            <a:endParaRPr/>
          </a:p>
        </p:txBody>
      </p:sp>
      <p:sp>
        <p:nvSpPr>
          <p:cNvPr id="225" name="Google Shape;225;p19"/>
          <p:cNvSpPr txBox="1"/>
          <p:nvPr/>
        </p:nvSpPr>
        <p:spPr>
          <a:xfrm>
            <a:off x="6486525" y="1419225"/>
            <a:ext cx="5180647" cy="2762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2860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A5F3FC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Vector Search (Qdrant)</a:t>
            </a:r>
            <a:endParaRPr/>
          </a:p>
        </p:txBody>
      </p:sp>
      <p:sp>
        <p:nvSpPr>
          <p:cNvPr id="226" name="Google Shape;226;p19"/>
          <p:cNvSpPr txBox="1"/>
          <p:nvPr/>
        </p:nvSpPr>
        <p:spPr>
          <a:xfrm>
            <a:off x="6486525" y="2876550"/>
            <a:ext cx="4933950" cy="2437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84CC16"/>
                </a:solidFill>
                <a:latin typeface="Roboto"/>
                <a:ea typeface="Roboto"/>
                <a:cs typeface="Roboto"/>
                <a:sym typeface="Roboto"/>
              </a:rPr>
              <a:t>✅ Strength:</a:t>
            </a:r>
            <a:r>
              <a:rPr b="0" i="0" lang="en-US" sz="1200" u="none" cap="none" strike="noStrike">
                <a:solidFill>
                  <a:srgbClr val="CBD5E1"/>
                </a:solidFill>
                <a:latin typeface="Roboto"/>
                <a:ea typeface="Roboto"/>
                <a:cs typeface="Roboto"/>
                <a:sym typeface="Roboto"/>
              </a:rPr>
              <a:t> Understands meaning.</a:t>
            </a:r>
            <a:endParaRPr/>
          </a:p>
        </p:txBody>
      </p:sp>
      <p:sp>
        <p:nvSpPr>
          <p:cNvPr id="227" name="Google Shape;227;p19"/>
          <p:cNvSpPr txBox="1"/>
          <p:nvPr/>
        </p:nvSpPr>
        <p:spPr>
          <a:xfrm>
            <a:off x="6486525" y="3177480"/>
            <a:ext cx="4933950" cy="2437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F87171"/>
                </a:solidFill>
                <a:latin typeface="Roboto"/>
                <a:ea typeface="Roboto"/>
                <a:cs typeface="Roboto"/>
                <a:sym typeface="Roboto"/>
              </a:rPr>
              <a:t>❌ Weakness:</a:t>
            </a:r>
            <a:r>
              <a:rPr b="0" i="0" lang="en-US" sz="1200" u="none" cap="none" strike="noStrike">
                <a:solidFill>
                  <a:srgbClr val="CBD5E1"/>
                </a:solidFill>
                <a:latin typeface="Roboto"/>
                <a:ea typeface="Roboto"/>
                <a:cs typeface="Roboto"/>
                <a:sym typeface="Roboto"/>
              </a:rPr>
              <a:t> Less precise.</a:t>
            </a:r>
            <a:endParaRPr/>
          </a:p>
        </p:txBody>
      </p:sp>
      <p:pic>
        <p:nvPicPr>
          <p:cNvPr descr="image.png" id="228" name="Google Shape;228;p1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71525" y="1438275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229" name="Google Shape;229;p1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486525" y="1438275"/>
            <a:ext cx="228600" cy="22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234" name="Google Shape;234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235" name="Google Shape;235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86500" y="4535388"/>
            <a:ext cx="5334000" cy="768548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20"/>
          <p:cNvSpPr txBox="1"/>
          <p:nvPr/>
        </p:nvSpPr>
        <p:spPr>
          <a:xfrm>
            <a:off x="571500" y="381000"/>
            <a:ext cx="11601450" cy="5048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150" u="none" cap="none" strike="noStrike">
                <a:solidFill>
                  <a:srgbClr val="38BDF8"/>
                </a:solidFill>
                <a:latin typeface="Inter"/>
                <a:ea typeface="Inter"/>
                <a:cs typeface="Inter"/>
                <a:sym typeface="Inter"/>
              </a:rPr>
              <a:t>Multi-Factor Matching Score</a:t>
            </a:r>
            <a:endParaRPr/>
          </a:p>
        </p:txBody>
      </p:sp>
      <p:sp>
        <p:nvSpPr>
          <p:cNvPr id="237" name="Google Shape;237;p20"/>
          <p:cNvSpPr/>
          <p:nvPr/>
        </p:nvSpPr>
        <p:spPr>
          <a:xfrm>
            <a:off x="571500" y="1009650"/>
            <a:ext cx="11049000" cy="19050"/>
          </a:xfrm>
          <a:prstGeom prst="rect">
            <a:avLst/>
          </a:prstGeom>
          <a:solidFill>
            <a:srgbClr val="38BDF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238" name="Google Shape;238;p20"/>
          <p:cNvGraphicFramePr/>
          <p:nvPr/>
        </p:nvGraphicFramePr>
        <p:xfrm>
          <a:off x="571500" y="1613594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{77A08440-F125-49F8-BD57-8453D8FAE666}</a:tableStyleId>
              </a:tblPr>
              <a:tblGrid>
                <a:gridCol w="3453850"/>
                <a:gridCol w="1880150"/>
              </a:tblGrid>
              <a:tr h="4136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50" u="none" cap="none" strike="noStrike">
                          <a:solidFill>
                            <a:srgbClr val="38BDF8"/>
                          </a:solidFill>
                          <a:latin typeface="Roboto SemiBold"/>
                          <a:ea typeface="Roboto SemiBold"/>
                          <a:cs typeface="Roboto SemiBold"/>
                          <a:sym typeface="Roboto SemiBold"/>
                        </a:rPr>
                        <a:t>Factor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F172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50" u="none" cap="none" strike="noStrike">
                          <a:solidFill>
                            <a:srgbClr val="38BDF8"/>
                          </a:solidFill>
                          <a:latin typeface="Roboto SemiBold"/>
                          <a:ea typeface="Roboto SemiBold"/>
                          <a:cs typeface="Roboto SemiBold"/>
                          <a:sym typeface="Roboto SemiBold"/>
                        </a:rPr>
                        <a:t>Weight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F172A"/>
                    </a:solidFill>
                  </a:tcPr>
                </a:tc>
              </a:tr>
              <a:tr h="4136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200" u="none" cap="none" strike="noStrike">
                          <a:solidFill>
                            <a:srgbClr val="F8FAFC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Skill Match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5314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200" u="none" cap="none" strike="noStrike">
                          <a:solidFill>
                            <a:srgbClr val="F8FAFC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35%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53146"/>
                    </a:solidFill>
                  </a:tcPr>
                </a:tc>
              </a:tr>
              <a:tr h="4136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200" u="none" cap="none" strike="noStrike">
                          <a:solidFill>
                            <a:srgbClr val="F8FAFC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Experience Years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200" u="none" cap="none" strike="noStrike">
                          <a:solidFill>
                            <a:srgbClr val="F8FAFC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20%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36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200" u="none" cap="none" strike="noStrike">
                          <a:solidFill>
                            <a:srgbClr val="F8FAFC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Skill Proficiency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5314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200" u="none" cap="none" strike="noStrike">
                          <a:solidFill>
                            <a:srgbClr val="F8FAFC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15%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53146"/>
                    </a:solidFill>
                  </a:tcPr>
                </a:tc>
              </a:tr>
              <a:tr h="4136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200" u="none" cap="none" strike="noStrike">
                          <a:solidFill>
                            <a:srgbClr val="F8FAFC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Vector Similarity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200" u="none" cap="none" strike="noStrike">
                          <a:solidFill>
                            <a:srgbClr val="F8FAFC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15%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36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200" u="none" cap="none" strike="noStrike">
                          <a:solidFill>
                            <a:srgbClr val="F8FAFC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Location Match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5314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200" u="none" cap="none" strike="noStrike">
                          <a:solidFill>
                            <a:srgbClr val="F8FAFC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10%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53146"/>
                    </a:solidFill>
                  </a:tcPr>
                </a:tc>
              </a:tr>
              <a:tr h="4136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200" u="none" cap="none" strike="noStrike">
                          <a:solidFill>
                            <a:srgbClr val="F8FAFC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SQL Match Bonus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200" u="none" cap="none" strike="noStrike">
                          <a:solidFill>
                            <a:srgbClr val="F8FAFC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5%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39" name="Google Shape;239;p20"/>
          <p:cNvSpPr txBox="1"/>
          <p:nvPr/>
        </p:nvSpPr>
        <p:spPr>
          <a:xfrm>
            <a:off x="6286500" y="2201763"/>
            <a:ext cx="5600700" cy="2762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A5F3FC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Code Implementation</a:t>
            </a:r>
            <a:endParaRPr/>
          </a:p>
        </p:txBody>
      </p:sp>
      <p:sp>
        <p:nvSpPr>
          <p:cNvPr id="240" name="Google Shape;240;p20"/>
          <p:cNvSpPr/>
          <p:nvPr/>
        </p:nvSpPr>
        <p:spPr>
          <a:xfrm>
            <a:off x="571500" y="1989832"/>
            <a:ext cx="3453854" cy="9525"/>
          </a:xfrm>
          <a:prstGeom prst="rect">
            <a:avLst/>
          </a:prstGeom>
          <a:solidFill>
            <a:srgbClr val="33415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" name="Google Shape;241;p20"/>
          <p:cNvSpPr/>
          <p:nvPr/>
        </p:nvSpPr>
        <p:spPr>
          <a:xfrm>
            <a:off x="4025354" y="1989832"/>
            <a:ext cx="1880145" cy="9525"/>
          </a:xfrm>
          <a:prstGeom prst="rect">
            <a:avLst/>
          </a:prstGeom>
          <a:solidFill>
            <a:srgbClr val="33415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" name="Google Shape;242;p20"/>
          <p:cNvSpPr txBox="1"/>
          <p:nvPr/>
        </p:nvSpPr>
        <p:spPr>
          <a:xfrm>
            <a:off x="571500" y="4699694"/>
            <a:ext cx="5334000" cy="2742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350" u="none" cap="none" strike="noStrike">
                <a:solidFill>
                  <a:srgbClr val="CBD5E1"/>
                </a:solidFill>
                <a:latin typeface="Roboto"/>
                <a:ea typeface="Roboto"/>
                <a:cs typeface="Roboto"/>
                <a:sym typeface="Roboto"/>
              </a:rPr>
              <a:t>Special Features:</a:t>
            </a:r>
            <a:endParaRPr/>
          </a:p>
        </p:txBody>
      </p:sp>
      <p:pic>
        <p:nvPicPr>
          <p:cNvPr descr="image.png" id="243" name="Google Shape;243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386935" y="4735413"/>
            <a:ext cx="3132980" cy="368498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20"/>
          <p:cNvSpPr/>
          <p:nvPr/>
        </p:nvSpPr>
        <p:spPr>
          <a:xfrm>
            <a:off x="571500" y="2408932"/>
            <a:ext cx="3453854" cy="9525"/>
          </a:xfrm>
          <a:prstGeom prst="rect">
            <a:avLst/>
          </a:prstGeom>
          <a:solidFill>
            <a:srgbClr val="33415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" name="Google Shape;245;p20"/>
          <p:cNvSpPr/>
          <p:nvPr/>
        </p:nvSpPr>
        <p:spPr>
          <a:xfrm>
            <a:off x="4025354" y="2408932"/>
            <a:ext cx="1880145" cy="9525"/>
          </a:xfrm>
          <a:prstGeom prst="rect">
            <a:avLst/>
          </a:prstGeom>
          <a:solidFill>
            <a:srgbClr val="33415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" name="Google Shape;246;p20"/>
          <p:cNvSpPr/>
          <p:nvPr/>
        </p:nvSpPr>
        <p:spPr>
          <a:xfrm>
            <a:off x="571500" y="2828032"/>
            <a:ext cx="3453854" cy="9525"/>
          </a:xfrm>
          <a:prstGeom prst="rect">
            <a:avLst/>
          </a:prstGeom>
          <a:solidFill>
            <a:srgbClr val="33415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Google Shape;247;p20"/>
          <p:cNvSpPr/>
          <p:nvPr/>
        </p:nvSpPr>
        <p:spPr>
          <a:xfrm>
            <a:off x="4025354" y="2828032"/>
            <a:ext cx="1880145" cy="9525"/>
          </a:xfrm>
          <a:prstGeom prst="rect">
            <a:avLst/>
          </a:prstGeom>
          <a:solidFill>
            <a:srgbClr val="33415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p20"/>
          <p:cNvSpPr/>
          <p:nvPr/>
        </p:nvSpPr>
        <p:spPr>
          <a:xfrm>
            <a:off x="571500" y="3247132"/>
            <a:ext cx="3453854" cy="9525"/>
          </a:xfrm>
          <a:prstGeom prst="rect">
            <a:avLst/>
          </a:prstGeom>
          <a:solidFill>
            <a:srgbClr val="33415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" name="Google Shape;249;p20"/>
          <p:cNvSpPr/>
          <p:nvPr/>
        </p:nvSpPr>
        <p:spPr>
          <a:xfrm>
            <a:off x="4025354" y="3247132"/>
            <a:ext cx="1880145" cy="9525"/>
          </a:xfrm>
          <a:prstGeom prst="rect">
            <a:avLst/>
          </a:prstGeom>
          <a:solidFill>
            <a:srgbClr val="33415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" name="Google Shape;250;p20"/>
          <p:cNvSpPr/>
          <p:nvPr/>
        </p:nvSpPr>
        <p:spPr>
          <a:xfrm>
            <a:off x="571500" y="3666232"/>
            <a:ext cx="3453854" cy="9525"/>
          </a:xfrm>
          <a:prstGeom prst="rect">
            <a:avLst/>
          </a:prstGeom>
          <a:solidFill>
            <a:srgbClr val="33415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" name="Google Shape;251;p20"/>
          <p:cNvSpPr/>
          <p:nvPr/>
        </p:nvSpPr>
        <p:spPr>
          <a:xfrm>
            <a:off x="4025354" y="3666232"/>
            <a:ext cx="1880145" cy="9525"/>
          </a:xfrm>
          <a:prstGeom prst="rect">
            <a:avLst/>
          </a:prstGeom>
          <a:solidFill>
            <a:srgbClr val="33415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" name="Google Shape;252;p20"/>
          <p:cNvSpPr/>
          <p:nvPr/>
        </p:nvSpPr>
        <p:spPr>
          <a:xfrm>
            <a:off x="571500" y="4085332"/>
            <a:ext cx="3453854" cy="9525"/>
          </a:xfrm>
          <a:prstGeom prst="rect">
            <a:avLst/>
          </a:prstGeom>
          <a:solidFill>
            <a:srgbClr val="33415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" name="Google Shape;253;p20"/>
          <p:cNvSpPr/>
          <p:nvPr/>
        </p:nvSpPr>
        <p:spPr>
          <a:xfrm>
            <a:off x="4025354" y="4085332"/>
            <a:ext cx="1880145" cy="9525"/>
          </a:xfrm>
          <a:prstGeom prst="rect">
            <a:avLst/>
          </a:prstGeom>
          <a:solidFill>
            <a:srgbClr val="33415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Google Shape;254;p20"/>
          <p:cNvSpPr txBox="1"/>
          <p:nvPr/>
        </p:nvSpPr>
        <p:spPr>
          <a:xfrm>
            <a:off x="904875" y="4973984"/>
            <a:ext cx="5000625" cy="2742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50" u="none" cap="none" strike="noStrike">
                <a:solidFill>
                  <a:srgbClr val="CBD5E1"/>
                </a:solidFill>
                <a:latin typeface="Roboto"/>
                <a:ea typeface="Roboto"/>
                <a:cs typeface="Roboto"/>
                <a:sym typeface="Roboto"/>
              </a:rPr>
              <a:t>Fuzzy Skill Matching ("JS" = "JavaScript")</a:t>
            </a:r>
            <a:endParaRPr/>
          </a:p>
        </p:txBody>
      </p:sp>
      <p:sp>
        <p:nvSpPr>
          <p:cNvPr id="255" name="Google Shape;255;p20"/>
          <p:cNvSpPr txBox="1"/>
          <p:nvPr/>
        </p:nvSpPr>
        <p:spPr>
          <a:xfrm>
            <a:off x="904875" y="5343525"/>
            <a:ext cx="5000625" cy="2742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50" u="none" cap="none" strike="noStrike">
                <a:solidFill>
                  <a:srgbClr val="CBD5E1"/>
                </a:solidFill>
                <a:latin typeface="Roboto"/>
                <a:ea typeface="Roboto"/>
                <a:cs typeface="Roboto"/>
                <a:sym typeface="Roboto"/>
              </a:rPr>
              <a:t>Overqualification Penalty</a:t>
            </a:r>
            <a:endParaRPr/>
          </a:p>
        </p:txBody>
      </p:sp>
      <p:sp>
        <p:nvSpPr>
          <p:cNvPr id="256" name="Google Shape;256;p20"/>
          <p:cNvSpPr txBox="1"/>
          <p:nvPr/>
        </p:nvSpPr>
        <p:spPr>
          <a:xfrm>
            <a:off x="904875" y="5713065"/>
            <a:ext cx="5000625" cy="2742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50" u="none" cap="none" strike="noStrike">
                <a:solidFill>
                  <a:srgbClr val="CBD5E1"/>
                </a:solidFill>
                <a:latin typeface="Roboto"/>
                <a:ea typeface="Roboto"/>
                <a:cs typeface="Roboto"/>
                <a:sym typeface="Roboto"/>
              </a:rPr>
              <a:t>Missing Skills Tracking</a:t>
            </a:r>
            <a:endParaRPr/>
          </a:p>
        </p:txBody>
      </p:sp>
      <p:sp>
        <p:nvSpPr>
          <p:cNvPr id="257" name="Google Shape;257;p20"/>
          <p:cNvSpPr txBox="1"/>
          <p:nvPr/>
        </p:nvSpPr>
        <p:spPr>
          <a:xfrm>
            <a:off x="666750" y="4973984"/>
            <a:ext cx="76200" cy="2762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350" u="none" cap="none" strike="noStrike">
                <a:solidFill>
                  <a:srgbClr val="84CC16"/>
                </a:solidFill>
                <a:latin typeface="Roboto"/>
                <a:ea typeface="Roboto"/>
                <a:cs typeface="Roboto"/>
                <a:sym typeface="Roboto"/>
              </a:rPr>
              <a:t>▹</a:t>
            </a:r>
            <a:endParaRPr/>
          </a:p>
        </p:txBody>
      </p:sp>
      <p:sp>
        <p:nvSpPr>
          <p:cNvPr id="258" name="Google Shape;258;p20"/>
          <p:cNvSpPr txBox="1"/>
          <p:nvPr/>
        </p:nvSpPr>
        <p:spPr>
          <a:xfrm>
            <a:off x="666750" y="5343525"/>
            <a:ext cx="76200" cy="2762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350" u="none" cap="none" strike="noStrike">
                <a:solidFill>
                  <a:srgbClr val="84CC16"/>
                </a:solidFill>
                <a:latin typeface="Roboto"/>
                <a:ea typeface="Roboto"/>
                <a:cs typeface="Roboto"/>
                <a:sym typeface="Roboto"/>
              </a:rPr>
              <a:t>▹</a:t>
            </a:r>
            <a:endParaRPr/>
          </a:p>
        </p:txBody>
      </p:sp>
      <p:sp>
        <p:nvSpPr>
          <p:cNvPr id="259" name="Google Shape;259;p20"/>
          <p:cNvSpPr txBox="1"/>
          <p:nvPr/>
        </p:nvSpPr>
        <p:spPr>
          <a:xfrm>
            <a:off x="666750" y="5713065"/>
            <a:ext cx="76200" cy="2762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350" u="none" cap="none" strike="noStrike">
                <a:solidFill>
                  <a:srgbClr val="84CC16"/>
                </a:solidFill>
                <a:latin typeface="Roboto"/>
                <a:ea typeface="Roboto"/>
                <a:cs typeface="Roboto"/>
                <a:sym typeface="Roboto"/>
              </a:rPr>
              <a:t>▹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264" name="Google Shape;264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265" name="Google Shape;265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86500" y="1466850"/>
            <a:ext cx="5334000" cy="4762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21"/>
          <p:cNvSpPr txBox="1"/>
          <p:nvPr/>
        </p:nvSpPr>
        <p:spPr>
          <a:xfrm>
            <a:off x="571500" y="381000"/>
            <a:ext cx="11601450" cy="5048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150" u="none" cap="none" strike="noStrike">
                <a:solidFill>
                  <a:srgbClr val="38BDF8"/>
                </a:solidFill>
                <a:latin typeface="Inter"/>
                <a:ea typeface="Inter"/>
                <a:cs typeface="Inter"/>
                <a:sym typeface="Inter"/>
              </a:rPr>
              <a:t>Smart Skill Matching</a:t>
            </a:r>
            <a:endParaRPr/>
          </a:p>
        </p:txBody>
      </p:sp>
      <p:sp>
        <p:nvSpPr>
          <p:cNvPr id="267" name="Google Shape;267;p21"/>
          <p:cNvSpPr/>
          <p:nvPr/>
        </p:nvSpPr>
        <p:spPr>
          <a:xfrm>
            <a:off x="571500" y="1009650"/>
            <a:ext cx="11049000" cy="19050"/>
          </a:xfrm>
          <a:prstGeom prst="rect">
            <a:avLst/>
          </a:prstGeom>
          <a:solidFill>
            <a:srgbClr val="38BDF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p21"/>
          <p:cNvSpPr txBox="1"/>
          <p:nvPr/>
        </p:nvSpPr>
        <p:spPr>
          <a:xfrm>
            <a:off x="571500" y="2093565"/>
            <a:ext cx="5600700" cy="2762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A5F3FC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The Challenge</a:t>
            </a:r>
            <a:endParaRPr/>
          </a:p>
        </p:txBody>
      </p:sp>
      <p:sp>
        <p:nvSpPr>
          <p:cNvPr id="269" name="Google Shape;269;p21"/>
          <p:cNvSpPr txBox="1"/>
          <p:nvPr/>
        </p:nvSpPr>
        <p:spPr>
          <a:xfrm>
            <a:off x="571500" y="2484090"/>
            <a:ext cx="5334000" cy="5485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50" u="none" cap="none" strike="noStrike">
                <a:solidFill>
                  <a:srgbClr val="CBD5E1"/>
                </a:solidFill>
                <a:latin typeface="Roboto"/>
                <a:ea typeface="Roboto"/>
                <a:cs typeface="Roboto"/>
                <a:sym typeface="Roboto"/>
              </a:rPr>
              <a:t>Job requires: "JavaScript"</a:t>
            </a:r>
            <a:b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1350" u="none" cap="none" strike="noStrike">
                <a:solidFill>
                  <a:srgbClr val="CBD5E1"/>
                </a:solidFill>
                <a:latin typeface="Roboto"/>
                <a:ea typeface="Roboto"/>
                <a:cs typeface="Roboto"/>
                <a:sym typeface="Roboto"/>
              </a:rPr>
              <a:t> Candidate wrote: "JS", "ECMAScript", or "ES6"</a:t>
            </a:r>
            <a:endParaRPr/>
          </a:p>
        </p:txBody>
      </p:sp>
      <p:sp>
        <p:nvSpPr>
          <p:cNvPr id="270" name="Google Shape;270;p21"/>
          <p:cNvSpPr txBox="1"/>
          <p:nvPr/>
        </p:nvSpPr>
        <p:spPr>
          <a:xfrm>
            <a:off x="571500" y="3223170"/>
            <a:ext cx="5600700" cy="2762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A5F3FC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Our Solution: Dictionary &amp; Distance</a:t>
            </a:r>
            <a:endParaRPr/>
          </a:p>
        </p:txBody>
      </p:sp>
      <p:sp>
        <p:nvSpPr>
          <p:cNvPr id="271" name="Google Shape;271;p21"/>
          <p:cNvSpPr txBox="1"/>
          <p:nvPr/>
        </p:nvSpPr>
        <p:spPr>
          <a:xfrm>
            <a:off x="571500" y="5328195"/>
            <a:ext cx="5334000" cy="2742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50" u="none" cap="none" strike="noStrike">
                <a:solidFill>
                  <a:srgbClr val="CBD5E1"/>
                </a:solidFill>
                <a:latin typeface="Roboto"/>
                <a:ea typeface="Roboto"/>
                <a:cs typeface="Roboto"/>
                <a:sym typeface="Roboto"/>
              </a:rPr>
              <a:t>Also uses Levenshtein distance for typos (e.g., "Pythn").</a:t>
            </a:r>
            <a:endParaRPr/>
          </a:p>
        </p:txBody>
      </p:sp>
      <p:pic>
        <p:nvPicPr>
          <p:cNvPr id="272" name="Google Shape;272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72200" y="1466850"/>
            <a:ext cx="5448300" cy="4762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